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7" r:id="rId30"/>
    <p:sldId id="288" r:id="rId31"/>
    <p:sldId id="284" r:id="rId32"/>
    <p:sldId id="285" r:id="rId33"/>
    <p:sldId id="286" r:id="rId34"/>
    <p:sldId id="289" r:id="rId35"/>
    <p:sldId id="290" r:id="rId36"/>
    <p:sldId id="291" r:id="rId37"/>
    <p:sldId id="292" r:id="rId38"/>
    <p:sldId id="293" r:id="rId39"/>
    <p:sldId id="294" r:id="rId40"/>
    <p:sldId id="295" r:id="rId41"/>
    <p:sldId id="296" r:id="rId42"/>
    <p:sldId id="297" r:id="rId43"/>
    <p:sldId id="300" r:id="rId44"/>
    <p:sldId id="298" r:id="rId45"/>
    <p:sldId id="299" r:id="rId46"/>
    <p:sldId id="301" r:id="rId47"/>
    <p:sldId id="302" r:id="rId48"/>
    <p:sldId id="304" r:id="rId49"/>
    <p:sldId id="303" r:id="rId50"/>
    <p:sldId id="305" r:id="rId51"/>
    <p:sldId id="306" r:id="rId52"/>
    <p:sldId id="307" r:id="rId53"/>
    <p:sldId id="308" r:id="rId5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6C4C-9E52-4272-9220-0C150F570B7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652569D6-F3CF-41FB-9426-9DFE320D3C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95AB299-9EE7-4DAB-AA52-37D290DE337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D6E6D7B9-FEA9-46BA-A398-6E1543B3FD4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BCEC755-6259-41D7-8F4E-EDE0EF924852}"/>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09190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C21D16-524D-424B-B189-F15D2C483BD4}"/>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2C158BB-7750-4720-B2FD-BFE2329B18A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229FD7C-8CEA-4129-9E2E-6FA4D85AD39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581AE107-A244-41B4-BFF0-7C05EC45E1B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3D6ED8F-2278-401D-B667-BE91581B511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69090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FA86223C-8D68-42B7-9429-A54DAA5F6927}"/>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F997650F-2FD0-4268-B916-FEB0E064DB0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0EBA21A-0F9D-432B-B520-52F91DC4F1AA}"/>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378A855D-B2CD-4919-B424-064737A6609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AED86E-8AF8-46C1-8153-CCE67A979619}"/>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68093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289C7D-F35C-4527-B734-CA28857C56E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DAED158-57B2-429B-8E2B-D64D8E649A61}"/>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4669EC4-FCC7-4E4C-8490-4FCF9A2C1D03}"/>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99C781A-224C-4FAD-ABB8-874AF68FF92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00D1C87-C4B9-42EE-A765-F878A40EFC9F}"/>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81991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E5807F-58AE-4296-AFD6-3C71831C8B3B}"/>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7395EC2-3AB7-4919-ADF3-44C621E711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006ABFD-9D5B-4625-AEFF-A800EEA806FE}"/>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1B8C134F-9155-483E-88BC-C4105BBF447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9772C3D-728E-44B8-8AF2-1FD66D3452D0}"/>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940363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1583B3-0395-4BEE-BB61-26477E9E021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ADDAD718-08B6-4C06-90FF-54EA529764F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65EB445-1C71-44F0-B5C5-AFF8796B7B3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B524F115-5C68-4E8F-A512-9B5957C36DE0}"/>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B11DFC93-DA8E-4BE8-BF02-B3359997EEA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B23582A-604F-45C1-9BAC-7D24E873E6D8}"/>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19066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BA4A02-399F-4D08-BB2C-22D7E840A00A}"/>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1FB7F364-6079-4016-94B8-2E19E1EAB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645B19A2-3382-44B6-A16D-8DD8FD6E553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D820BDB-CE8A-4F27-8638-93AB3E56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D8814393-40E8-4F16-BA8F-9FA864A04522}"/>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E7D7C92-79BB-4401-98FF-B3B6C0D5AAE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8" name="Alt Bilgi Yer Tutucusu 7">
            <a:extLst>
              <a:ext uri="{FF2B5EF4-FFF2-40B4-BE49-F238E27FC236}">
                <a16:creationId xmlns:a16="http://schemas.microsoft.com/office/drawing/2014/main" id="{1107C606-763E-458A-B4CB-9295446575F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6552255F-97A0-44A4-84A0-678096D97395}"/>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972433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3DDA82-2766-4ED2-A7CF-1DDBEAA85FF3}"/>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C796CB1-0677-43DA-BD91-6DC671D45132}"/>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4" name="Alt Bilgi Yer Tutucusu 3">
            <a:extLst>
              <a:ext uri="{FF2B5EF4-FFF2-40B4-BE49-F238E27FC236}">
                <a16:creationId xmlns:a16="http://schemas.microsoft.com/office/drawing/2014/main" id="{95FACDE4-9B4F-432D-94E5-390551CF7519}"/>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392A1E31-E0BD-434B-8761-9DD862DE8D2B}"/>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2007111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D28007E-EF3B-42D4-8882-47546559DCF7}"/>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3" name="Alt Bilgi Yer Tutucusu 2">
            <a:extLst>
              <a:ext uri="{FF2B5EF4-FFF2-40B4-BE49-F238E27FC236}">
                <a16:creationId xmlns:a16="http://schemas.microsoft.com/office/drawing/2014/main" id="{308DF51D-21B2-435B-A6E2-71ECDBF66A34}"/>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D82DC84E-C346-471E-9FB1-802A5E73A59D}"/>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3478377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D76DBF-ECC6-40A6-BAF0-20C0D3CD14B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7FBFF974-B5E0-4E3A-B8BD-0C62B39B6D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D537DE92-0866-4D2F-A14E-555B9ABB6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124408E-CED1-48DE-B03F-1192A82CD3D6}"/>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DACD8DE6-59C2-4ED8-B046-16688950FD8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5D57CD9-6D07-4ECA-8B20-7AFA673243EE}"/>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440142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81A45E-0411-40C2-B84A-1A4E42EC2E7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BFBAE31B-5EB7-4483-95EC-0CD4BBECF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7446C1E-4C38-4E3B-A611-B6E127CB03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8E91DD4-0000-45C8-8AB6-107E516D051D}"/>
              </a:ext>
            </a:extLst>
          </p:cNvPr>
          <p:cNvSpPr>
            <a:spLocks noGrp="1"/>
          </p:cNvSpPr>
          <p:nvPr>
            <p:ph type="dt" sz="half" idx="10"/>
          </p:nvPr>
        </p:nvSpPr>
        <p:spPr/>
        <p:txBody>
          <a:bodyPr/>
          <a:lstStyle/>
          <a:p>
            <a:fld id="{DBDEE6A1-7115-4181-8644-D9EB52B994FD}" type="datetimeFigureOut">
              <a:rPr lang="tr-TR" smtClean="0"/>
              <a:t>13.03.2024</a:t>
            </a:fld>
            <a:endParaRPr lang="tr-TR"/>
          </a:p>
        </p:txBody>
      </p:sp>
      <p:sp>
        <p:nvSpPr>
          <p:cNvPr id="6" name="Alt Bilgi Yer Tutucusu 5">
            <a:extLst>
              <a:ext uri="{FF2B5EF4-FFF2-40B4-BE49-F238E27FC236}">
                <a16:creationId xmlns:a16="http://schemas.microsoft.com/office/drawing/2014/main" id="{6F472C79-9ACF-4503-B326-6AA711C61C8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4A2E555-040E-4D38-BE51-BF0B5DF4AFF3}"/>
              </a:ext>
            </a:extLst>
          </p:cNvPr>
          <p:cNvSpPr>
            <a:spLocks noGrp="1"/>
          </p:cNvSpPr>
          <p:nvPr>
            <p:ph type="sldNum" sz="quarter" idx="12"/>
          </p:nvPr>
        </p:nvSpPr>
        <p:spPr/>
        <p:txBody>
          <a:bodyPr/>
          <a:lstStyle/>
          <a:p>
            <a:fld id="{4770B5EE-C447-47B0-9CBF-590744216C84}" type="slidenum">
              <a:rPr lang="tr-TR" smtClean="0"/>
              <a:t>‹#›</a:t>
            </a:fld>
            <a:endParaRPr lang="tr-TR"/>
          </a:p>
        </p:txBody>
      </p:sp>
    </p:spTree>
    <p:extLst>
      <p:ext uri="{BB962C8B-B14F-4D97-AF65-F5344CB8AC3E}">
        <p14:creationId xmlns:p14="http://schemas.microsoft.com/office/powerpoint/2010/main" val="176899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82042A9-F6E0-4CFE-BC7F-6C509BA43E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7193EAB-2A2D-4CA0-B4F9-5E05CE5FFE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9079022-494C-4AC0-BC6C-5D64749B65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DEE6A1-7115-4181-8644-D9EB52B994FD}" type="datetimeFigureOut">
              <a:rPr lang="tr-TR" smtClean="0"/>
              <a:t>13.03.2024</a:t>
            </a:fld>
            <a:endParaRPr lang="tr-TR"/>
          </a:p>
        </p:txBody>
      </p:sp>
      <p:sp>
        <p:nvSpPr>
          <p:cNvPr id="5" name="Alt Bilgi Yer Tutucusu 4">
            <a:extLst>
              <a:ext uri="{FF2B5EF4-FFF2-40B4-BE49-F238E27FC236}">
                <a16:creationId xmlns:a16="http://schemas.microsoft.com/office/drawing/2014/main" id="{4508B4E4-F909-4AD0-A59F-9D7EE97BCB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E925AAD3-70AE-4115-9D08-8931483B6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70B5EE-C447-47B0-9CBF-590744216C84}" type="slidenum">
              <a:rPr lang="tr-TR" smtClean="0"/>
              <a:t>‹#›</a:t>
            </a:fld>
            <a:endParaRPr lang="tr-TR"/>
          </a:p>
        </p:txBody>
      </p:sp>
    </p:spTree>
    <p:extLst>
      <p:ext uri="{BB962C8B-B14F-4D97-AF65-F5344CB8AC3E}">
        <p14:creationId xmlns:p14="http://schemas.microsoft.com/office/powerpoint/2010/main" val="3326699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CF44B4-469E-47AC-8463-41C37A21247B}"/>
              </a:ext>
            </a:extLst>
          </p:cNvPr>
          <p:cNvSpPr>
            <a:spLocks noGrp="1"/>
          </p:cNvSpPr>
          <p:nvPr>
            <p:ph type="ctrTitle"/>
          </p:nvPr>
        </p:nvSpPr>
        <p:spPr>
          <a:xfrm>
            <a:off x="1379621" y="0"/>
            <a:ext cx="9144000" cy="1251284"/>
          </a:xfrm>
        </p:spPr>
        <p:txBody>
          <a:bodyPr/>
          <a:lstStyle/>
          <a:p>
            <a:r>
              <a:rPr lang="tr-TR" dirty="0"/>
              <a:t>Linux </a:t>
            </a:r>
            <a:r>
              <a:rPr lang="tr-TR" dirty="0" err="1"/>
              <a:t>Ubuntu</a:t>
            </a:r>
            <a:r>
              <a:rPr lang="tr-TR" dirty="0"/>
              <a:t> Kurulumu</a:t>
            </a:r>
          </a:p>
        </p:txBody>
      </p:sp>
      <p:pic>
        <p:nvPicPr>
          <p:cNvPr id="5" name="Resim 4">
            <a:extLst>
              <a:ext uri="{FF2B5EF4-FFF2-40B4-BE49-F238E27FC236}">
                <a16:creationId xmlns:a16="http://schemas.microsoft.com/office/drawing/2014/main" id="{F8D317F2-97B8-406B-B9FA-82A6CEAE1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905" y="1708317"/>
            <a:ext cx="6657975" cy="4286250"/>
          </a:xfrm>
          <a:prstGeom prst="rect">
            <a:avLst/>
          </a:prstGeom>
        </p:spPr>
      </p:pic>
    </p:spTree>
    <p:extLst>
      <p:ext uri="{BB962C8B-B14F-4D97-AF65-F5344CB8AC3E}">
        <p14:creationId xmlns:p14="http://schemas.microsoft.com/office/powerpoint/2010/main" val="3230873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F94A174-22FB-4E87-897D-70DDDAF7E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282068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5D55FB-76E1-448B-B6BF-B0B202A59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187" y="547687"/>
            <a:ext cx="9191625" cy="5762625"/>
          </a:xfrm>
          <a:prstGeom prst="rect">
            <a:avLst/>
          </a:prstGeom>
        </p:spPr>
      </p:pic>
    </p:spTree>
    <p:extLst>
      <p:ext uri="{BB962C8B-B14F-4D97-AF65-F5344CB8AC3E}">
        <p14:creationId xmlns:p14="http://schemas.microsoft.com/office/powerpoint/2010/main" val="368183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A63631F-E614-456E-90B1-2702E5575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762"/>
            <a:ext cx="7620000" cy="6848475"/>
          </a:xfrm>
          <a:prstGeom prst="rect">
            <a:avLst/>
          </a:prstGeom>
        </p:spPr>
      </p:pic>
    </p:spTree>
    <p:extLst>
      <p:ext uri="{BB962C8B-B14F-4D97-AF65-F5344CB8AC3E}">
        <p14:creationId xmlns:p14="http://schemas.microsoft.com/office/powerpoint/2010/main" val="2457852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86B9C59-97E1-4900-AFEA-FA9BFC31D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761" y="0"/>
            <a:ext cx="7914478" cy="6858000"/>
          </a:xfrm>
          <a:prstGeom prst="rect">
            <a:avLst/>
          </a:prstGeom>
        </p:spPr>
      </p:pic>
    </p:spTree>
    <p:extLst>
      <p:ext uri="{BB962C8B-B14F-4D97-AF65-F5344CB8AC3E}">
        <p14:creationId xmlns:p14="http://schemas.microsoft.com/office/powerpoint/2010/main" val="979661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9536A2A-1B04-4B6F-8335-88973CA4E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5970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03FB96-31A0-4D39-8AD9-55BEA3EDF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66558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4B482FA-14AC-425B-8836-24353BE47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22" y="0"/>
            <a:ext cx="7935555" cy="6858000"/>
          </a:xfrm>
          <a:prstGeom prst="rect">
            <a:avLst/>
          </a:prstGeom>
        </p:spPr>
      </p:pic>
    </p:spTree>
    <p:extLst>
      <p:ext uri="{BB962C8B-B14F-4D97-AF65-F5344CB8AC3E}">
        <p14:creationId xmlns:p14="http://schemas.microsoft.com/office/powerpoint/2010/main" val="102397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0631E78-D1A6-4E22-939F-63CB329CC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293021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D61E0F1-895A-4BAA-856D-5AEB4F7D7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302026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DF24B3A-D729-4532-A04B-BC2A20112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656" y="0"/>
            <a:ext cx="7944687" cy="6858000"/>
          </a:xfrm>
          <a:prstGeom prst="rect">
            <a:avLst/>
          </a:prstGeom>
        </p:spPr>
      </p:pic>
    </p:spTree>
    <p:extLst>
      <p:ext uri="{BB962C8B-B14F-4D97-AF65-F5344CB8AC3E}">
        <p14:creationId xmlns:p14="http://schemas.microsoft.com/office/powerpoint/2010/main" val="119268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5BC520A-DAC6-462B-895C-AA91B481D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10898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78940D4-2611-4F75-AA9B-69616CF42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498" y="0"/>
            <a:ext cx="7925003" cy="6858000"/>
          </a:xfrm>
          <a:prstGeom prst="rect">
            <a:avLst/>
          </a:prstGeom>
        </p:spPr>
      </p:pic>
    </p:spTree>
    <p:extLst>
      <p:ext uri="{BB962C8B-B14F-4D97-AF65-F5344CB8AC3E}">
        <p14:creationId xmlns:p14="http://schemas.microsoft.com/office/powerpoint/2010/main" val="1007826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3F1A065-5D9A-43BF-B7E5-A0C9F12BD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37" y="942975"/>
            <a:ext cx="6867525" cy="4972050"/>
          </a:xfrm>
          <a:prstGeom prst="rect">
            <a:avLst/>
          </a:prstGeom>
        </p:spPr>
      </p:pic>
    </p:spTree>
    <p:extLst>
      <p:ext uri="{BB962C8B-B14F-4D97-AF65-F5344CB8AC3E}">
        <p14:creationId xmlns:p14="http://schemas.microsoft.com/office/powerpoint/2010/main" val="2057964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EAE8817-8389-4F79-9296-A1A0C70C1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155" y="0"/>
            <a:ext cx="9599689" cy="6858000"/>
          </a:xfrm>
          <a:prstGeom prst="rect">
            <a:avLst/>
          </a:prstGeom>
        </p:spPr>
      </p:pic>
    </p:spTree>
    <p:extLst>
      <p:ext uri="{BB962C8B-B14F-4D97-AF65-F5344CB8AC3E}">
        <p14:creationId xmlns:p14="http://schemas.microsoft.com/office/powerpoint/2010/main" val="209755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D3F8A2F-751C-4D59-AF1D-9690BBECC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271575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75D5DB8-5CAA-49CE-AB84-B676C337A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31" y="0"/>
            <a:ext cx="9592137" cy="6858000"/>
          </a:xfrm>
          <a:prstGeom prst="rect">
            <a:avLst/>
          </a:prstGeom>
        </p:spPr>
      </p:pic>
    </p:spTree>
    <p:extLst>
      <p:ext uri="{BB962C8B-B14F-4D97-AF65-F5344CB8AC3E}">
        <p14:creationId xmlns:p14="http://schemas.microsoft.com/office/powerpoint/2010/main" val="3177936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1CA5A65-7DFB-4EE0-BBDC-B386A9048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472" y="0"/>
            <a:ext cx="9571055" cy="6858000"/>
          </a:xfrm>
          <a:prstGeom prst="rect">
            <a:avLst/>
          </a:prstGeom>
        </p:spPr>
      </p:pic>
    </p:spTree>
    <p:extLst>
      <p:ext uri="{BB962C8B-B14F-4D97-AF65-F5344CB8AC3E}">
        <p14:creationId xmlns:p14="http://schemas.microsoft.com/office/powerpoint/2010/main" val="3435053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723011B-2C64-477E-B6B0-385EF547B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09" y="0"/>
            <a:ext cx="9555982" cy="6858000"/>
          </a:xfrm>
          <a:prstGeom prst="rect">
            <a:avLst/>
          </a:prstGeom>
        </p:spPr>
      </p:pic>
    </p:spTree>
    <p:extLst>
      <p:ext uri="{BB962C8B-B14F-4D97-AF65-F5344CB8AC3E}">
        <p14:creationId xmlns:p14="http://schemas.microsoft.com/office/powerpoint/2010/main" val="4063042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F8CF921-E22A-48EB-B2AA-8CB02AD4B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40" y="0"/>
            <a:ext cx="9563519" cy="6858000"/>
          </a:xfrm>
          <a:prstGeom prst="rect">
            <a:avLst/>
          </a:prstGeom>
        </p:spPr>
      </p:pic>
    </p:spTree>
    <p:extLst>
      <p:ext uri="{BB962C8B-B14F-4D97-AF65-F5344CB8AC3E}">
        <p14:creationId xmlns:p14="http://schemas.microsoft.com/office/powerpoint/2010/main" val="1985786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43BEE6-D0F9-4C6D-BEEB-4D735359A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402" y="0"/>
            <a:ext cx="9589195" cy="6858000"/>
          </a:xfrm>
          <a:prstGeom prst="rect">
            <a:avLst/>
          </a:prstGeom>
        </p:spPr>
      </p:pic>
    </p:spTree>
    <p:extLst>
      <p:ext uri="{BB962C8B-B14F-4D97-AF65-F5344CB8AC3E}">
        <p14:creationId xmlns:p14="http://schemas.microsoft.com/office/powerpoint/2010/main" val="752942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D08440-8BFC-411E-B09F-0CD28B45FFD5}"/>
              </a:ext>
            </a:extLst>
          </p:cNvPr>
          <p:cNvSpPr>
            <a:spLocks noGrp="1"/>
          </p:cNvSpPr>
          <p:nvPr>
            <p:ph type="title"/>
          </p:nvPr>
        </p:nvSpPr>
        <p:spPr/>
        <p:txBody>
          <a:bodyPr/>
          <a:lstStyle/>
          <a:p>
            <a:pPr algn="ctr"/>
            <a:r>
              <a:rPr lang="tr-TR" dirty="0" err="1"/>
              <a:t>GitHub</a:t>
            </a:r>
            <a:r>
              <a:rPr lang="tr-TR" dirty="0"/>
              <a:t> </a:t>
            </a:r>
            <a:r>
              <a:rPr lang="tr-TR" dirty="0" err="1"/>
              <a:t>Repository</a:t>
            </a:r>
            <a:endParaRPr lang="tr-TR" dirty="0"/>
          </a:p>
        </p:txBody>
      </p:sp>
      <p:pic>
        <p:nvPicPr>
          <p:cNvPr id="5" name="Resim 4">
            <a:extLst>
              <a:ext uri="{FF2B5EF4-FFF2-40B4-BE49-F238E27FC236}">
                <a16:creationId xmlns:a16="http://schemas.microsoft.com/office/drawing/2014/main" id="{404B41F3-6520-4CDF-8DEC-155437A9E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925" y="1690688"/>
            <a:ext cx="5388994" cy="4802187"/>
          </a:xfrm>
          <a:prstGeom prst="rect">
            <a:avLst/>
          </a:prstGeom>
        </p:spPr>
      </p:pic>
    </p:spTree>
    <p:extLst>
      <p:ext uri="{BB962C8B-B14F-4D97-AF65-F5344CB8AC3E}">
        <p14:creationId xmlns:p14="http://schemas.microsoft.com/office/powerpoint/2010/main" val="3127425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63E15B22-D1DC-4D45-9878-76E5BF01F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90637"/>
            <a:ext cx="6657975" cy="4276725"/>
          </a:xfrm>
          <a:prstGeom prst="rect">
            <a:avLst/>
          </a:prstGeom>
        </p:spPr>
      </p:pic>
    </p:spTree>
    <p:extLst>
      <p:ext uri="{BB962C8B-B14F-4D97-AF65-F5344CB8AC3E}">
        <p14:creationId xmlns:p14="http://schemas.microsoft.com/office/powerpoint/2010/main" val="406839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CFACD7C-B7D2-4CD3-B500-83BB3AEF9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512" y="200025"/>
            <a:ext cx="7800975" cy="6457950"/>
          </a:xfrm>
          <a:prstGeom prst="rect">
            <a:avLst/>
          </a:prstGeom>
        </p:spPr>
      </p:pic>
    </p:spTree>
    <p:extLst>
      <p:ext uri="{BB962C8B-B14F-4D97-AF65-F5344CB8AC3E}">
        <p14:creationId xmlns:p14="http://schemas.microsoft.com/office/powerpoint/2010/main" val="11354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624F76-7779-4651-8965-C9A464FD4C9F}"/>
              </a:ext>
            </a:extLst>
          </p:cNvPr>
          <p:cNvSpPr>
            <a:spLocks noGrp="1"/>
          </p:cNvSpPr>
          <p:nvPr>
            <p:ph type="title"/>
          </p:nvPr>
        </p:nvSpPr>
        <p:spPr/>
        <p:txBody>
          <a:bodyPr/>
          <a:lstStyle/>
          <a:p>
            <a:pPr algn="ctr"/>
            <a:r>
              <a:rPr lang="tr-TR" dirty="0"/>
              <a:t>Git nedir?</a:t>
            </a:r>
          </a:p>
        </p:txBody>
      </p:sp>
      <p:sp>
        <p:nvSpPr>
          <p:cNvPr id="3" name="İçerik Yer Tutucusu 2">
            <a:extLst>
              <a:ext uri="{FF2B5EF4-FFF2-40B4-BE49-F238E27FC236}">
                <a16:creationId xmlns:a16="http://schemas.microsoft.com/office/drawing/2014/main" id="{47A615E7-9CE1-409F-A101-6A7DD9BCE8E2}"/>
              </a:ext>
            </a:extLst>
          </p:cNvPr>
          <p:cNvSpPr>
            <a:spLocks noGrp="1"/>
          </p:cNvSpPr>
          <p:nvPr>
            <p:ph idx="1"/>
          </p:nvPr>
        </p:nvSpPr>
        <p:spPr/>
        <p:txBody>
          <a:bodyPr>
            <a:normAutofit/>
          </a:bodyPr>
          <a:lstStyle/>
          <a:p>
            <a:r>
              <a:rPr lang="tr-TR" dirty="0"/>
              <a:t>Git, yazılım geliştirme süreçlerinde kullanılan bir versiyon kontrol sistemi (VCS) olarak bilinir. </a:t>
            </a:r>
          </a:p>
          <a:p>
            <a:r>
              <a:rPr lang="tr-TR" dirty="0"/>
              <a:t>Kodun tarihçesini takip etmek, değişiklikleri yönetmek, paralel geliştirmeyi desteklemek gibi işlevlere sahiptir.</a:t>
            </a:r>
          </a:p>
          <a:p>
            <a:endParaRPr lang="tr-TR" dirty="0"/>
          </a:p>
        </p:txBody>
      </p:sp>
    </p:spTree>
    <p:extLst>
      <p:ext uri="{BB962C8B-B14F-4D97-AF65-F5344CB8AC3E}">
        <p14:creationId xmlns:p14="http://schemas.microsoft.com/office/powerpoint/2010/main" val="3183420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5B6EDB-07E6-48DD-913A-EADCC5FFAF87}"/>
              </a:ext>
            </a:extLst>
          </p:cNvPr>
          <p:cNvSpPr>
            <a:spLocks noGrp="1"/>
          </p:cNvSpPr>
          <p:nvPr>
            <p:ph type="title"/>
          </p:nvPr>
        </p:nvSpPr>
        <p:spPr/>
        <p:txBody>
          <a:bodyPr/>
          <a:lstStyle/>
          <a:p>
            <a:pPr algn="ctr"/>
            <a:r>
              <a:rPr lang="tr-TR" dirty="0"/>
              <a:t>VCS açılımı nedir?</a:t>
            </a:r>
          </a:p>
        </p:txBody>
      </p:sp>
      <p:sp>
        <p:nvSpPr>
          <p:cNvPr id="3" name="İçerik Yer Tutucusu 2">
            <a:extLst>
              <a:ext uri="{FF2B5EF4-FFF2-40B4-BE49-F238E27FC236}">
                <a16:creationId xmlns:a16="http://schemas.microsoft.com/office/drawing/2014/main" id="{2E9E7644-317F-4A69-97CE-93F91CF0D921}"/>
              </a:ext>
            </a:extLst>
          </p:cNvPr>
          <p:cNvSpPr>
            <a:spLocks noGrp="1"/>
          </p:cNvSpPr>
          <p:nvPr>
            <p:ph idx="1"/>
          </p:nvPr>
        </p:nvSpPr>
        <p:spPr/>
        <p:txBody>
          <a:bodyPr>
            <a:normAutofit/>
          </a:bodyPr>
          <a:lstStyle/>
          <a:p>
            <a:r>
              <a:rPr lang="tr-TR" dirty="0"/>
              <a:t>VCS, "</a:t>
            </a:r>
            <a:r>
              <a:rPr lang="tr-TR" dirty="0" err="1"/>
              <a:t>Version</a:t>
            </a:r>
            <a:r>
              <a:rPr lang="tr-TR" dirty="0"/>
              <a:t> Control </a:t>
            </a:r>
            <a:r>
              <a:rPr lang="tr-TR" dirty="0" err="1"/>
              <a:t>System</a:t>
            </a:r>
            <a:r>
              <a:rPr lang="tr-TR" dirty="0"/>
              <a:t>" kelimesinin kısaltmasıdır. Türkçe karşılığı "Versiyon Kontrol </a:t>
            </a:r>
            <a:r>
              <a:rPr lang="tr-TR" dirty="0" err="1"/>
              <a:t>Sistemi"dir</a:t>
            </a:r>
            <a:r>
              <a:rPr lang="tr-TR" dirty="0"/>
              <a:t>. </a:t>
            </a:r>
          </a:p>
          <a:p>
            <a:r>
              <a:rPr lang="tr-TR" dirty="0"/>
              <a:t>Yazılım geliştirme süreçlerinde kodun yönetimini, değişikliklerin izlenmesini ve kodun farklı versiyonlarının saklanmasını sağlar.</a:t>
            </a:r>
          </a:p>
          <a:p>
            <a:endParaRPr lang="tr-TR" dirty="0"/>
          </a:p>
        </p:txBody>
      </p:sp>
    </p:spTree>
    <p:extLst>
      <p:ext uri="{BB962C8B-B14F-4D97-AF65-F5344CB8AC3E}">
        <p14:creationId xmlns:p14="http://schemas.microsoft.com/office/powerpoint/2010/main" val="1056695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1A575F-4E16-491E-B24F-E0B194C01547}"/>
              </a:ext>
            </a:extLst>
          </p:cNvPr>
          <p:cNvSpPr>
            <a:spLocks noGrp="1"/>
          </p:cNvSpPr>
          <p:nvPr>
            <p:ph type="title"/>
          </p:nvPr>
        </p:nvSpPr>
        <p:spPr/>
        <p:txBody>
          <a:bodyPr/>
          <a:lstStyle/>
          <a:p>
            <a:pPr algn="ctr"/>
            <a:r>
              <a:rPr lang="tr-TR" dirty="0"/>
              <a:t>İyi Bir </a:t>
            </a:r>
            <a:r>
              <a:rPr lang="tr-TR" dirty="0" err="1"/>
              <a:t>Commit</a:t>
            </a:r>
            <a:r>
              <a:rPr lang="tr-TR" dirty="0"/>
              <a:t> Özellikleri Nelerdir?</a:t>
            </a:r>
          </a:p>
        </p:txBody>
      </p:sp>
      <p:sp>
        <p:nvSpPr>
          <p:cNvPr id="3" name="İçerik Yer Tutucusu 2">
            <a:extLst>
              <a:ext uri="{FF2B5EF4-FFF2-40B4-BE49-F238E27FC236}">
                <a16:creationId xmlns:a16="http://schemas.microsoft.com/office/drawing/2014/main" id="{72E2F407-0D5E-487B-BE76-96B4C1803FDA}"/>
              </a:ext>
            </a:extLst>
          </p:cNvPr>
          <p:cNvSpPr>
            <a:spLocks noGrp="1"/>
          </p:cNvSpPr>
          <p:nvPr>
            <p:ph idx="1"/>
          </p:nvPr>
        </p:nvSpPr>
        <p:spPr/>
        <p:txBody>
          <a:bodyPr>
            <a:normAutofit lnSpcReduction="10000"/>
          </a:bodyPr>
          <a:lstStyle/>
          <a:p>
            <a:r>
              <a:rPr lang="tr-TR" b="1" dirty="0"/>
              <a:t>Anlamlı ve açıklayıcı </a:t>
            </a:r>
            <a:r>
              <a:rPr lang="tr-TR" b="1" dirty="0" err="1"/>
              <a:t>mesajler</a:t>
            </a:r>
            <a:r>
              <a:rPr lang="tr-TR" b="1" dirty="0"/>
              <a:t>: </a:t>
            </a:r>
            <a:r>
              <a:rPr lang="tr-TR" dirty="0" err="1"/>
              <a:t>Commit</a:t>
            </a:r>
            <a:r>
              <a:rPr lang="tr-TR" dirty="0"/>
              <a:t> mesajları, yapılan değişiklikleri net bir şekilde açıklamalıdır.</a:t>
            </a:r>
          </a:p>
          <a:p>
            <a:r>
              <a:rPr lang="tr-TR" b="1" dirty="0"/>
              <a:t>Küçük ve öz değişiklikler: </a:t>
            </a:r>
            <a:r>
              <a:rPr lang="tr-TR" dirty="0"/>
              <a:t>Her </a:t>
            </a:r>
            <a:r>
              <a:rPr lang="tr-TR" dirty="0" err="1"/>
              <a:t>commit</a:t>
            </a:r>
            <a:r>
              <a:rPr lang="tr-TR" dirty="0"/>
              <a:t>, tek bir mantıklı değişikliği içermelidir. </a:t>
            </a:r>
          </a:p>
          <a:p>
            <a:r>
              <a:rPr lang="tr-TR" b="1" dirty="0"/>
              <a:t>İnceleme için temiz kod: </a:t>
            </a:r>
            <a:r>
              <a:rPr lang="tr-TR" dirty="0" err="1"/>
              <a:t>Commit</a:t>
            </a:r>
            <a:r>
              <a:rPr lang="tr-TR" dirty="0"/>
              <a:t> edilen kod, derleyici hataları içermemeli ve kod kalitesine önem verilmelidir.</a:t>
            </a:r>
          </a:p>
          <a:p>
            <a:r>
              <a:rPr lang="tr-TR" b="1" dirty="0"/>
              <a:t>İlgili dosyaları içermeli: </a:t>
            </a:r>
            <a:r>
              <a:rPr lang="tr-TR" dirty="0" err="1"/>
              <a:t>Commit</a:t>
            </a:r>
            <a:r>
              <a:rPr lang="tr-TR" dirty="0"/>
              <a:t> edilen değişiklikler, ilgili dosyalara odaklanmalıdır. Gereksiz dosyaları içermemelidir.</a:t>
            </a:r>
          </a:p>
          <a:p>
            <a:r>
              <a:rPr lang="tr-TR" b="1" dirty="0"/>
              <a:t>Mevcut kod tabanına uygunluk: </a:t>
            </a:r>
            <a:r>
              <a:rPr lang="tr-TR" dirty="0"/>
              <a:t>Yeni </a:t>
            </a:r>
            <a:r>
              <a:rPr lang="tr-TR" dirty="0" err="1"/>
              <a:t>commit</a:t>
            </a:r>
            <a:r>
              <a:rPr lang="tr-TR" dirty="0"/>
              <a:t>, mevcut kod tabanı ile uyumlu olmalıdır. Çakışmaları ve sorunları minimize etmelidir.</a:t>
            </a:r>
          </a:p>
        </p:txBody>
      </p:sp>
    </p:spTree>
    <p:extLst>
      <p:ext uri="{BB962C8B-B14F-4D97-AF65-F5344CB8AC3E}">
        <p14:creationId xmlns:p14="http://schemas.microsoft.com/office/powerpoint/2010/main" val="762553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2738179-D0F4-4083-9B37-8F7CEE9F5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275" y="1466850"/>
            <a:ext cx="5505450" cy="3924300"/>
          </a:xfrm>
          <a:prstGeom prst="rect">
            <a:avLst/>
          </a:prstGeom>
        </p:spPr>
      </p:pic>
    </p:spTree>
    <p:extLst>
      <p:ext uri="{BB962C8B-B14F-4D97-AF65-F5344CB8AC3E}">
        <p14:creationId xmlns:p14="http://schemas.microsoft.com/office/powerpoint/2010/main" val="434151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55D02AF-FBD4-414C-8942-FEF8945CC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287" y="781050"/>
            <a:ext cx="6829425" cy="5295900"/>
          </a:xfrm>
          <a:prstGeom prst="rect">
            <a:avLst/>
          </a:prstGeom>
        </p:spPr>
      </p:pic>
    </p:spTree>
    <p:extLst>
      <p:ext uri="{BB962C8B-B14F-4D97-AF65-F5344CB8AC3E}">
        <p14:creationId xmlns:p14="http://schemas.microsoft.com/office/powerpoint/2010/main" val="1542309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788DB0-CCB3-4615-A29F-DD3B944BB2B3}"/>
              </a:ext>
            </a:extLst>
          </p:cNvPr>
          <p:cNvSpPr>
            <a:spLocks noGrp="1"/>
          </p:cNvSpPr>
          <p:nvPr>
            <p:ph type="title"/>
          </p:nvPr>
        </p:nvSpPr>
        <p:spPr/>
        <p:txBody>
          <a:bodyPr/>
          <a:lstStyle/>
          <a:p>
            <a:pPr algn="ctr"/>
            <a:r>
              <a:rPr lang="tr-TR" dirty="0" err="1"/>
              <a:t>Staged</a:t>
            </a:r>
            <a:r>
              <a:rPr lang="tr-TR" dirty="0"/>
              <a:t> </a:t>
            </a:r>
            <a:r>
              <a:rPr lang="tr-TR" dirty="0" err="1"/>
              <a:t>Area</a:t>
            </a:r>
            <a:r>
              <a:rPr lang="tr-TR" dirty="0"/>
              <a:t> (Hazır Alan)</a:t>
            </a:r>
            <a:br>
              <a:rPr lang="tr-TR" dirty="0"/>
            </a:br>
            <a:endParaRPr lang="tr-TR" dirty="0"/>
          </a:p>
        </p:txBody>
      </p:sp>
      <p:sp>
        <p:nvSpPr>
          <p:cNvPr id="3" name="İçerik Yer Tutucusu 2">
            <a:extLst>
              <a:ext uri="{FF2B5EF4-FFF2-40B4-BE49-F238E27FC236}">
                <a16:creationId xmlns:a16="http://schemas.microsoft.com/office/drawing/2014/main" id="{1CD87D1B-6466-4D1E-BF00-2206BA2A27AF}"/>
              </a:ext>
            </a:extLst>
          </p:cNvPr>
          <p:cNvSpPr>
            <a:spLocks noGrp="1"/>
          </p:cNvSpPr>
          <p:nvPr>
            <p:ph idx="1"/>
          </p:nvPr>
        </p:nvSpPr>
        <p:spPr/>
        <p:txBody>
          <a:bodyPr>
            <a:normAutofit/>
          </a:bodyPr>
          <a:lstStyle/>
          <a:p>
            <a:r>
              <a:rPr lang="tr-TR" dirty="0" err="1"/>
              <a:t>Staged</a:t>
            </a:r>
            <a:r>
              <a:rPr lang="tr-TR" dirty="0"/>
              <a:t> </a:t>
            </a:r>
            <a:r>
              <a:rPr lang="tr-TR" dirty="0" err="1"/>
              <a:t>area</a:t>
            </a:r>
            <a:r>
              <a:rPr lang="tr-TR" dirty="0"/>
              <a:t>, </a:t>
            </a:r>
            <a:r>
              <a:rPr lang="tr-TR" dirty="0" err="1"/>
              <a:t>Git'in</a:t>
            </a:r>
            <a:r>
              <a:rPr lang="tr-TR" dirty="0"/>
              <a:t> </a:t>
            </a:r>
            <a:r>
              <a:rPr lang="tr-TR" dirty="0" err="1"/>
              <a:t>commit</a:t>
            </a:r>
            <a:r>
              <a:rPr lang="tr-TR" dirty="0"/>
              <a:t> işlemi için hazırlandığı alandır.</a:t>
            </a:r>
          </a:p>
          <a:p>
            <a:r>
              <a:rPr lang="tr-TR" dirty="0"/>
              <a:t>Bu alanda, değişikliklerin </a:t>
            </a:r>
            <a:r>
              <a:rPr lang="tr-TR" dirty="0" err="1"/>
              <a:t>commit</a:t>
            </a:r>
            <a:r>
              <a:rPr lang="tr-TR" dirty="0"/>
              <a:t> edilmesi istenen dosyaları bulunur.</a:t>
            </a:r>
          </a:p>
          <a:p>
            <a:r>
              <a:rPr lang="tr-TR" dirty="0"/>
              <a:t>`git </a:t>
            </a:r>
            <a:r>
              <a:rPr lang="tr-TR" dirty="0" err="1"/>
              <a:t>add</a:t>
            </a:r>
            <a:r>
              <a:rPr lang="tr-TR" dirty="0"/>
              <a:t>` komutuyla değişiklikleri </a:t>
            </a:r>
            <a:r>
              <a:rPr lang="tr-TR" dirty="0" err="1"/>
              <a:t>staged</a:t>
            </a:r>
            <a:r>
              <a:rPr lang="tr-TR" dirty="0"/>
              <a:t> </a:t>
            </a:r>
            <a:r>
              <a:rPr lang="tr-TR" dirty="0" err="1"/>
              <a:t>area'ya</a:t>
            </a:r>
            <a:r>
              <a:rPr lang="tr-TR" dirty="0"/>
              <a:t> ekleyebilirsiniz.</a:t>
            </a:r>
          </a:p>
        </p:txBody>
      </p:sp>
    </p:spTree>
    <p:extLst>
      <p:ext uri="{BB962C8B-B14F-4D97-AF65-F5344CB8AC3E}">
        <p14:creationId xmlns:p14="http://schemas.microsoft.com/office/powerpoint/2010/main" val="775695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4C5764-15A9-410F-A57B-F03193208FAB}"/>
              </a:ext>
            </a:extLst>
          </p:cNvPr>
          <p:cNvSpPr>
            <a:spLocks noGrp="1"/>
          </p:cNvSpPr>
          <p:nvPr>
            <p:ph type="title"/>
          </p:nvPr>
        </p:nvSpPr>
        <p:spPr/>
        <p:txBody>
          <a:bodyPr/>
          <a:lstStyle/>
          <a:p>
            <a:pPr algn="ctr"/>
            <a:r>
              <a:rPr lang="tr-TR" dirty="0" err="1"/>
              <a:t>Unstaged</a:t>
            </a:r>
            <a:r>
              <a:rPr lang="tr-TR" dirty="0"/>
              <a:t> </a:t>
            </a:r>
            <a:r>
              <a:rPr lang="tr-TR" dirty="0" err="1"/>
              <a:t>Area</a:t>
            </a:r>
            <a:r>
              <a:rPr lang="tr-TR" dirty="0"/>
              <a:t> (Hazırlanmamış Alan)</a:t>
            </a:r>
          </a:p>
        </p:txBody>
      </p:sp>
      <p:sp>
        <p:nvSpPr>
          <p:cNvPr id="3" name="İçerik Yer Tutucusu 2">
            <a:extLst>
              <a:ext uri="{FF2B5EF4-FFF2-40B4-BE49-F238E27FC236}">
                <a16:creationId xmlns:a16="http://schemas.microsoft.com/office/drawing/2014/main" id="{985ADB4D-0CAE-496C-84F8-786F43799376}"/>
              </a:ext>
            </a:extLst>
          </p:cNvPr>
          <p:cNvSpPr>
            <a:spLocks noGrp="1"/>
          </p:cNvSpPr>
          <p:nvPr>
            <p:ph idx="1"/>
          </p:nvPr>
        </p:nvSpPr>
        <p:spPr/>
        <p:txBody>
          <a:bodyPr>
            <a:normAutofit/>
          </a:bodyPr>
          <a:lstStyle/>
          <a:p>
            <a:r>
              <a:rPr lang="tr-TR" dirty="0" err="1"/>
              <a:t>Unstaged</a:t>
            </a:r>
            <a:r>
              <a:rPr lang="tr-TR" dirty="0"/>
              <a:t> </a:t>
            </a:r>
            <a:r>
              <a:rPr lang="tr-TR" dirty="0" err="1"/>
              <a:t>area</a:t>
            </a:r>
            <a:r>
              <a:rPr lang="tr-TR" dirty="0"/>
              <a:t>, değişikliklerin henüz </a:t>
            </a:r>
            <a:r>
              <a:rPr lang="tr-TR" dirty="0" err="1"/>
              <a:t>commit</a:t>
            </a:r>
            <a:r>
              <a:rPr lang="tr-TR" dirty="0"/>
              <a:t> edilmemiş olduğu alandır.</a:t>
            </a:r>
          </a:p>
          <a:p>
            <a:r>
              <a:rPr lang="tr-TR" dirty="0"/>
              <a:t>Bu alanda, değişiklikler yapılmış ancak henüz </a:t>
            </a:r>
            <a:r>
              <a:rPr lang="tr-TR" dirty="0" err="1"/>
              <a:t>commit</a:t>
            </a:r>
            <a:r>
              <a:rPr lang="tr-TR" dirty="0"/>
              <a:t> işlemine dahil edilmemiş dosyalar bulunur.</a:t>
            </a:r>
          </a:p>
          <a:p>
            <a:r>
              <a:rPr lang="tr-TR" dirty="0"/>
              <a:t>`git </a:t>
            </a:r>
            <a:r>
              <a:rPr lang="tr-TR" dirty="0" err="1"/>
              <a:t>status</a:t>
            </a:r>
            <a:r>
              <a:rPr lang="tr-TR" dirty="0"/>
              <a:t>` komutuyla </a:t>
            </a:r>
            <a:r>
              <a:rPr lang="tr-TR" dirty="0" err="1"/>
              <a:t>unstaged</a:t>
            </a:r>
            <a:r>
              <a:rPr lang="tr-TR" dirty="0"/>
              <a:t> dosyaları görebilirsiniz.</a:t>
            </a:r>
          </a:p>
        </p:txBody>
      </p:sp>
    </p:spTree>
    <p:extLst>
      <p:ext uri="{BB962C8B-B14F-4D97-AF65-F5344CB8AC3E}">
        <p14:creationId xmlns:p14="http://schemas.microsoft.com/office/powerpoint/2010/main" val="4293313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C737D35-4C5B-4401-8E11-D98F0FEB0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597" y="1269242"/>
            <a:ext cx="4230806" cy="5588758"/>
          </a:xfrm>
          <a:prstGeom prst="rect">
            <a:avLst/>
          </a:prstGeom>
        </p:spPr>
      </p:pic>
      <p:sp>
        <p:nvSpPr>
          <p:cNvPr id="2" name="Başlık 1">
            <a:extLst>
              <a:ext uri="{FF2B5EF4-FFF2-40B4-BE49-F238E27FC236}">
                <a16:creationId xmlns:a16="http://schemas.microsoft.com/office/drawing/2014/main" id="{A5D3091A-B0DF-4B7B-9F68-586CBF418A37}"/>
              </a:ext>
            </a:extLst>
          </p:cNvPr>
          <p:cNvSpPr>
            <a:spLocks noGrp="1"/>
          </p:cNvSpPr>
          <p:nvPr>
            <p:ph type="title"/>
          </p:nvPr>
        </p:nvSpPr>
        <p:spPr>
          <a:xfrm>
            <a:off x="838200" y="0"/>
            <a:ext cx="10515600" cy="1294903"/>
          </a:xfrm>
        </p:spPr>
        <p:txBody>
          <a:bodyPr/>
          <a:lstStyle/>
          <a:p>
            <a:pPr algn="ctr"/>
            <a:r>
              <a:rPr lang="tr-TR" dirty="0" err="1"/>
              <a:t>Github</a:t>
            </a:r>
            <a:r>
              <a:rPr lang="tr-TR" dirty="0"/>
              <a:t> </a:t>
            </a:r>
            <a:r>
              <a:rPr lang="tr-TR" dirty="0" err="1"/>
              <a:t>Repository</a:t>
            </a:r>
            <a:r>
              <a:rPr lang="tr-TR" dirty="0"/>
              <a:t> İlk </a:t>
            </a:r>
            <a:r>
              <a:rPr lang="tr-TR" dirty="0" err="1"/>
              <a:t>Commit</a:t>
            </a:r>
            <a:endParaRPr lang="tr-TR" dirty="0"/>
          </a:p>
        </p:txBody>
      </p:sp>
    </p:spTree>
    <p:extLst>
      <p:ext uri="{BB962C8B-B14F-4D97-AF65-F5344CB8AC3E}">
        <p14:creationId xmlns:p14="http://schemas.microsoft.com/office/powerpoint/2010/main" val="2380704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29D0F90-F477-471E-838C-76AC5F640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225" y="2092728"/>
            <a:ext cx="5543550" cy="4010025"/>
          </a:xfrm>
          <a:prstGeom prst="rect">
            <a:avLst/>
          </a:prstGeom>
        </p:spPr>
      </p:pic>
      <p:sp>
        <p:nvSpPr>
          <p:cNvPr id="4" name="Başlık 3">
            <a:extLst>
              <a:ext uri="{FF2B5EF4-FFF2-40B4-BE49-F238E27FC236}">
                <a16:creationId xmlns:a16="http://schemas.microsoft.com/office/drawing/2014/main" id="{821357DE-F3A5-48A9-93F7-FB22A0CAF639}"/>
              </a:ext>
            </a:extLst>
          </p:cNvPr>
          <p:cNvSpPr>
            <a:spLocks noGrp="1"/>
          </p:cNvSpPr>
          <p:nvPr>
            <p:ph type="title"/>
          </p:nvPr>
        </p:nvSpPr>
        <p:spPr/>
        <p:txBody>
          <a:bodyPr/>
          <a:lstStyle/>
          <a:p>
            <a:pPr algn="ctr"/>
            <a:r>
              <a:rPr lang="tr-TR" dirty="0" err="1"/>
              <a:t>Local</a:t>
            </a:r>
            <a:r>
              <a:rPr lang="tr-TR" dirty="0"/>
              <a:t> </a:t>
            </a:r>
            <a:r>
              <a:rPr lang="tr-TR" dirty="0" err="1"/>
              <a:t>Clone</a:t>
            </a:r>
            <a:r>
              <a:rPr lang="tr-TR" dirty="0"/>
              <a:t> Alma</a:t>
            </a:r>
          </a:p>
        </p:txBody>
      </p:sp>
    </p:spTree>
    <p:extLst>
      <p:ext uri="{BB962C8B-B14F-4D97-AF65-F5344CB8AC3E}">
        <p14:creationId xmlns:p14="http://schemas.microsoft.com/office/powerpoint/2010/main" val="136291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8D6CF8D-B3F1-48F3-BE99-5DC66055B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1285875"/>
            <a:ext cx="6657975" cy="4286250"/>
          </a:xfrm>
          <a:prstGeom prst="rect">
            <a:avLst/>
          </a:prstGeom>
        </p:spPr>
      </p:pic>
    </p:spTree>
    <p:extLst>
      <p:ext uri="{BB962C8B-B14F-4D97-AF65-F5344CB8AC3E}">
        <p14:creationId xmlns:p14="http://schemas.microsoft.com/office/powerpoint/2010/main" val="3554244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BA0ADA-63A4-436B-8D6E-C3C359B2BA0C}"/>
              </a:ext>
            </a:extLst>
          </p:cNvPr>
          <p:cNvSpPr>
            <a:spLocks noGrp="1"/>
          </p:cNvSpPr>
          <p:nvPr>
            <p:ph type="title"/>
          </p:nvPr>
        </p:nvSpPr>
        <p:spPr/>
        <p:txBody>
          <a:bodyPr/>
          <a:lstStyle/>
          <a:p>
            <a:pPr algn="ctr"/>
            <a:r>
              <a:rPr lang="tr-TR" dirty="0" err="1"/>
              <a:t>Commit</a:t>
            </a:r>
            <a:r>
              <a:rPr lang="tr-TR" dirty="0"/>
              <a:t> İçeriği Değiştirme</a:t>
            </a:r>
          </a:p>
        </p:txBody>
      </p:sp>
      <p:pic>
        <p:nvPicPr>
          <p:cNvPr id="4" name="Resim 3">
            <a:extLst>
              <a:ext uri="{FF2B5EF4-FFF2-40B4-BE49-F238E27FC236}">
                <a16:creationId xmlns:a16="http://schemas.microsoft.com/office/drawing/2014/main" id="{6B2D2EEC-C84A-4DBD-AFFF-0BC45CCF1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5" y="1848846"/>
            <a:ext cx="5572125" cy="4752974"/>
          </a:xfrm>
          <a:prstGeom prst="rect">
            <a:avLst/>
          </a:prstGeom>
        </p:spPr>
      </p:pic>
      <p:pic>
        <p:nvPicPr>
          <p:cNvPr id="6" name="Resim 5">
            <a:extLst>
              <a:ext uri="{FF2B5EF4-FFF2-40B4-BE49-F238E27FC236}">
                <a16:creationId xmlns:a16="http://schemas.microsoft.com/office/drawing/2014/main" id="{2CDF98ED-32A5-4087-B3D6-B85A66896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48846"/>
            <a:ext cx="5543550" cy="4752975"/>
          </a:xfrm>
          <a:prstGeom prst="rect">
            <a:avLst/>
          </a:prstGeom>
        </p:spPr>
      </p:pic>
    </p:spTree>
    <p:extLst>
      <p:ext uri="{BB962C8B-B14F-4D97-AF65-F5344CB8AC3E}">
        <p14:creationId xmlns:p14="http://schemas.microsoft.com/office/powerpoint/2010/main" val="1573291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9A9026-7479-4996-B898-125C7ABB941A}"/>
              </a:ext>
            </a:extLst>
          </p:cNvPr>
          <p:cNvSpPr>
            <a:spLocks noGrp="1"/>
          </p:cNvSpPr>
          <p:nvPr>
            <p:ph type="title"/>
          </p:nvPr>
        </p:nvSpPr>
        <p:spPr/>
        <p:txBody>
          <a:bodyPr/>
          <a:lstStyle/>
          <a:p>
            <a:pPr algn="ctr"/>
            <a:r>
              <a:rPr lang="tr-TR" dirty="0"/>
              <a:t>«git </a:t>
            </a:r>
            <a:r>
              <a:rPr lang="tr-TR" dirty="0" err="1"/>
              <a:t>log</a:t>
            </a:r>
            <a:r>
              <a:rPr lang="tr-TR" dirty="0"/>
              <a:t>» Komutu</a:t>
            </a:r>
          </a:p>
        </p:txBody>
      </p:sp>
      <p:sp>
        <p:nvSpPr>
          <p:cNvPr id="3" name="İçerik Yer Tutucusu 2">
            <a:extLst>
              <a:ext uri="{FF2B5EF4-FFF2-40B4-BE49-F238E27FC236}">
                <a16:creationId xmlns:a16="http://schemas.microsoft.com/office/drawing/2014/main" id="{68A75DB1-0BD0-4A7C-9A6C-1F1189ED9B4F}"/>
              </a:ext>
            </a:extLst>
          </p:cNvPr>
          <p:cNvSpPr>
            <a:spLocks noGrp="1"/>
          </p:cNvSpPr>
          <p:nvPr>
            <p:ph idx="1"/>
          </p:nvPr>
        </p:nvSpPr>
        <p:spPr/>
        <p:txBody>
          <a:bodyPr>
            <a:normAutofit/>
          </a:bodyPr>
          <a:lstStyle/>
          <a:p>
            <a:r>
              <a:rPr lang="tr-TR" dirty="0"/>
              <a:t>Bu komut, projenizin tarihçesini gösterir. Yani, projenizdeki yapılan her bir </a:t>
            </a:r>
            <a:r>
              <a:rPr lang="tr-TR" dirty="0" err="1"/>
              <a:t>commit'in</a:t>
            </a:r>
            <a:r>
              <a:rPr lang="tr-TR" dirty="0"/>
              <a:t> listesini ve bunların detaylarını gösterir. </a:t>
            </a:r>
            <a:r>
              <a:rPr lang="tr-TR" dirty="0" err="1"/>
              <a:t>Commitlerin</a:t>
            </a:r>
            <a:r>
              <a:rPr lang="tr-TR" dirty="0"/>
              <a:t> </a:t>
            </a:r>
            <a:r>
              <a:rPr lang="tr-TR" dirty="0" err="1"/>
              <a:t>hash'leri</a:t>
            </a:r>
            <a:r>
              <a:rPr lang="tr-TR" dirty="0"/>
              <a:t>, yazarları, tarihleri ve </a:t>
            </a:r>
            <a:r>
              <a:rPr lang="tr-TR" dirty="0" err="1"/>
              <a:t>commit</a:t>
            </a:r>
            <a:r>
              <a:rPr lang="tr-TR" dirty="0"/>
              <a:t> mesajları gibi bilgileri sağlar. Bu komut, projenin gelişimini takip etmek ve yapılan değişiklikleri incelemek için kullanılır.</a:t>
            </a:r>
          </a:p>
        </p:txBody>
      </p:sp>
    </p:spTree>
    <p:extLst>
      <p:ext uri="{BB962C8B-B14F-4D97-AF65-F5344CB8AC3E}">
        <p14:creationId xmlns:p14="http://schemas.microsoft.com/office/powerpoint/2010/main" val="3791637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5419AF-7C35-4B71-BF59-151441A4B4C0}"/>
              </a:ext>
            </a:extLst>
          </p:cNvPr>
          <p:cNvSpPr>
            <a:spLocks noGrp="1"/>
          </p:cNvSpPr>
          <p:nvPr>
            <p:ph type="title"/>
          </p:nvPr>
        </p:nvSpPr>
        <p:spPr/>
        <p:txBody>
          <a:bodyPr/>
          <a:lstStyle/>
          <a:p>
            <a:pPr algn="ctr"/>
            <a:r>
              <a:rPr lang="tr-TR" dirty="0"/>
              <a:t>«git </a:t>
            </a:r>
            <a:r>
              <a:rPr lang="tr-TR" dirty="0" err="1"/>
              <a:t>status</a:t>
            </a:r>
            <a:r>
              <a:rPr lang="tr-TR" dirty="0"/>
              <a:t>» Komutu</a:t>
            </a:r>
          </a:p>
        </p:txBody>
      </p:sp>
      <p:sp>
        <p:nvSpPr>
          <p:cNvPr id="3" name="İçerik Yer Tutucusu 2">
            <a:extLst>
              <a:ext uri="{FF2B5EF4-FFF2-40B4-BE49-F238E27FC236}">
                <a16:creationId xmlns:a16="http://schemas.microsoft.com/office/drawing/2014/main" id="{F87FDC72-C048-4A7A-A1C4-F1C64DDB5CF0}"/>
              </a:ext>
            </a:extLst>
          </p:cNvPr>
          <p:cNvSpPr>
            <a:spLocks noGrp="1"/>
          </p:cNvSpPr>
          <p:nvPr>
            <p:ph idx="1"/>
          </p:nvPr>
        </p:nvSpPr>
        <p:spPr/>
        <p:txBody>
          <a:bodyPr>
            <a:normAutofit/>
          </a:bodyPr>
          <a:lstStyle/>
          <a:p>
            <a:r>
              <a:rPr lang="tr-TR" dirty="0"/>
              <a:t>Bu komut, projenizin mevcut durumu hakkında bilgi verir. Hangi dosyaların değiştirildiğini, hangilerinin </a:t>
            </a:r>
            <a:r>
              <a:rPr lang="tr-TR" dirty="0" err="1"/>
              <a:t>staged</a:t>
            </a:r>
            <a:r>
              <a:rPr lang="tr-TR" dirty="0"/>
              <a:t> </a:t>
            </a:r>
            <a:r>
              <a:rPr lang="tr-TR" dirty="0" err="1"/>
              <a:t>area'ya</a:t>
            </a:r>
            <a:r>
              <a:rPr lang="tr-TR" dirty="0"/>
              <a:t> eklenmiş olduğunu ve hangilerinin henüz takip edilmediğini (</a:t>
            </a:r>
            <a:r>
              <a:rPr lang="tr-TR" dirty="0" err="1"/>
              <a:t>untracked</a:t>
            </a:r>
            <a:r>
              <a:rPr lang="tr-TR" dirty="0"/>
              <a:t>) gösterir. Bu komut, çalışma dizininizdeki değişiklikleri gözden geçirmenize ve bunları takip etmenize yardımcı olur. Bu şekilde, hangi dosyaların </a:t>
            </a:r>
            <a:r>
              <a:rPr lang="tr-TR" dirty="0" err="1"/>
              <a:t>commit</a:t>
            </a:r>
            <a:r>
              <a:rPr lang="tr-TR" dirty="0"/>
              <a:t> edilmesi gerektiğini veya hangilerinin dikkate alınması gerektiğini belirleyebilirsiniz.</a:t>
            </a:r>
          </a:p>
        </p:txBody>
      </p:sp>
    </p:spTree>
    <p:extLst>
      <p:ext uri="{BB962C8B-B14F-4D97-AF65-F5344CB8AC3E}">
        <p14:creationId xmlns:p14="http://schemas.microsoft.com/office/powerpoint/2010/main" val="3939863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E36DC2-76CA-40C4-BB07-E91474FCBE8C}"/>
              </a:ext>
            </a:extLst>
          </p:cNvPr>
          <p:cNvSpPr>
            <a:spLocks noGrp="1"/>
          </p:cNvSpPr>
          <p:nvPr>
            <p:ph type="title"/>
          </p:nvPr>
        </p:nvSpPr>
        <p:spPr>
          <a:xfrm>
            <a:off x="838200" y="28107"/>
            <a:ext cx="10515600" cy="1325563"/>
          </a:xfrm>
        </p:spPr>
        <p:txBody>
          <a:bodyPr/>
          <a:lstStyle/>
          <a:p>
            <a:pPr algn="ctr"/>
            <a:r>
              <a:rPr lang="tr-TR" dirty="0" err="1"/>
              <a:t>Branch</a:t>
            </a:r>
            <a:r>
              <a:rPr lang="tr-TR" dirty="0"/>
              <a:t> </a:t>
            </a:r>
            <a:r>
              <a:rPr lang="tr-TR" dirty="0" err="1"/>
              <a:t>Backend</a:t>
            </a:r>
            <a:r>
              <a:rPr lang="tr-TR" dirty="0"/>
              <a:t> ve </a:t>
            </a:r>
            <a:r>
              <a:rPr lang="tr-TR" dirty="0" err="1"/>
              <a:t>Merge</a:t>
            </a:r>
            <a:r>
              <a:rPr lang="tr-TR" dirty="0"/>
              <a:t> </a:t>
            </a:r>
            <a:r>
              <a:rPr lang="tr-TR" dirty="0" err="1"/>
              <a:t>Fast-forward</a:t>
            </a:r>
            <a:endParaRPr lang="tr-TR" dirty="0"/>
          </a:p>
        </p:txBody>
      </p:sp>
      <p:pic>
        <p:nvPicPr>
          <p:cNvPr id="4" name="Resim 3">
            <a:extLst>
              <a:ext uri="{FF2B5EF4-FFF2-40B4-BE49-F238E27FC236}">
                <a16:creationId xmlns:a16="http://schemas.microsoft.com/office/drawing/2014/main" id="{AFAB5F63-A190-45FD-9AFC-7D01A2280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410" y="1353670"/>
            <a:ext cx="3943180" cy="5504329"/>
          </a:xfrm>
          <a:prstGeom prst="rect">
            <a:avLst/>
          </a:prstGeom>
        </p:spPr>
      </p:pic>
    </p:spTree>
    <p:extLst>
      <p:ext uri="{BB962C8B-B14F-4D97-AF65-F5344CB8AC3E}">
        <p14:creationId xmlns:p14="http://schemas.microsoft.com/office/powerpoint/2010/main" val="3612601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3E0A89-2DDC-4A8C-8E74-3DC9457E0DA9}"/>
              </a:ext>
            </a:extLst>
          </p:cNvPr>
          <p:cNvSpPr>
            <a:spLocks noGrp="1"/>
          </p:cNvSpPr>
          <p:nvPr>
            <p:ph type="title"/>
          </p:nvPr>
        </p:nvSpPr>
        <p:spPr/>
        <p:txBody>
          <a:bodyPr/>
          <a:lstStyle/>
          <a:p>
            <a:pPr algn="ctr"/>
            <a:r>
              <a:rPr lang="tr-TR" dirty="0"/>
              <a:t>Git GUI Nedir?</a:t>
            </a:r>
          </a:p>
        </p:txBody>
      </p:sp>
      <p:sp>
        <p:nvSpPr>
          <p:cNvPr id="3" name="İçerik Yer Tutucusu 2">
            <a:extLst>
              <a:ext uri="{FF2B5EF4-FFF2-40B4-BE49-F238E27FC236}">
                <a16:creationId xmlns:a16="http://schemas.microsoft.com/office/drawing/2014/main" id="{42A2E506-5EAF-44D0-95CA-964A03AD1504}"/>
              </a:ext>
            </a:extLst>
          </p:cNvPr>
          <p:cNvSpPr>
            <a:spLocks noGrp="1"/>
          </p:cNvSpPr>
          <p:nvPr>
            <p:ph idx="1"/>
          </p:nvPr>
        </p:nvSpPr>
        <p:spPr/>
        <p:txBody>
          <a:bodyPr>
            <a:normAutofit/>
          </a:bodyPr>
          <a:lstStyle/>
          <a:p>
            <a:r>
              <a:rPr lang="tr-TR" dirty="0" err="1"/>
              <a:t>Git'in</a:t>
            </a:r>
            <a:r>
              <a:rPr lang="tr-TR" dirty="0"/>
              <a:t> grafik </a:t>
            </a:r>
            <a:r>
              <a:rPr lang="tr-TR" dirty="0" err="1"/>
              <a:t>arayüzüdür</a:t>
            </a:r>
            <a:r>
              <a:rPr lang="tr-TR" dirty="0"/>
              <a:t>. Kullanıcıların </a:t>
            </a:r>
            <a:r>
              <a:rPr lang="tr-TR" dirty="0" err="1"/>
              <a:t>Git'in</a:t>
            </a:r>
            <a:r>
              <a:rPr lang="tr-TR" dirty="0"/>
              <a:t> işlevlerini görsel bir şekilde yönetmelerine olanak tanır. Bu tür araçlar, dosya değişikliklerini görsel olarak inceleme, </a:t>
            </a:r>
            <a:r>
              <a:rPr lang="tr-TR" dirty="0" err="1"/>
              <a:t>commit'ler</a:t>
            </a:r>
            <a:r>
              <a:rPr lang="tr-TR" dirty="0"/>
              <a:t> oluşturma, dal oluşturma ve birleştirme gibi temel Git işlemlerini yapmanıza yardımcı olur. Git GUI araçları, daha az teknik bilgiye sahip kullanıcılar için </a:t>
            </a:r>
            <a:r>
              <a:rPr lang="tr-TR" dirty="0" err="1"/>
              <a:t>Git'in</a:t>
            </a:r>
            <a:r>
              <a:rPr lang="tr-TR" dirty="0"/>
              <a:t> kullanımını kolaylaştırabilir.</a:t>
            </a:r>
          </a:p>
        </p:txBody>
      </p:sp>
    </p:spTree>
    <p:extLst>
      <p:ext uri="{BB962C8B-B14F-4D97-AF65-F5344CB8AC3E}">
        <p14:creationId xmlns:p14="http://schemas.microsoft.com/office/powerpoint/2010/main" val="1831105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6C72EE-8C59-4418-86AE-319E15A2B3D3}"/>
              </a:ext>
            </a:extLst>
          </p:cNvPr>
          <p:cNvSpPr>
            <a:spLocks noGrp="1"/>
          </p:cNvSpPr>
          <p:nvPr>
            <p:ph type="title"/>
          </p:nvPr>
        </p:nvSpPr>
        <p:spPr/>
        <p:txBody>
          <a:bodyPr/>
          <a:lstStyle/>
          <a:p>
            <a:pPr algn="ctr"/>
            <a:r>
              <a:rPr lang="tr-TR" dirty="0"/>
              <a:t>Git CLI Nedir?</a:t>
            </a:r>
          </a:p>
        </p:txBody>
      </p:sp>
      <p:sp>
        <p:nvSpPr>
          <p:cNvPr id="3" name="İçerik Yer Tutucusu 2">
            <a:extLst>
              <a:ext uri="{FF2B5EF4-FFF2-40B4-BE49-F238E27FC236}">
                <a16:creationId xmlns:a16="http://schemas.microsoft.com/office/drawing/2014/main" id="{8AD1AF04-261A-486F-A166-25FB6833FA0E}"/>
              </a:ext>
            </a:extLst>
          </p:cNvPr>
          <p:cNvSpPr>
            <a:spLocks noGrp="1"/>
          </p:cNvSpPr>
          <p:nvPr>
            <p:ph idx="1"/>
          </p:nvPr>
        </p:nvSpPr>
        <p:spPr/>
        <p:txBody>
          <a:bodyPr>
            <a:normAutofit/>
          </a:bodyPr>
          <a:lstStyle/>
          <a:p>
            <a:r>
              <a:rPr lang="tr-TR" dirty="0" err="1"/>
              <a:t>Git'in</a:t>
            </a:r>
            <a:r>
              <a:rPr lang="tr-TR" dirty="0"/>
              <a:t> komut satırı </a:t>
            </a:r>
            <a:r>
              <a:rPr lang="tr-TR" dirty="0" err="1"/>
              <a:t>arayüzüdür</a:t>
            </a:r>
            <a:r>
              <a:rPr lang="tr-TR" dirty="0"/>
              <a:t>. Kullanıcıların Git komutlarını doğrudan terminal veya komut istemcisinden çalıştırmalarını sağlar. Git CLI, dosya değişikliklerini izleme, </a:t>
            </a:r>
            <a:r>
              <a:rPr lang="tr-TR" dirty="0" err="1"/>
              <a:t>commit'ler</a:t>
            </a:r>
            <a:r>
              <a:rPr lang="tr-TR" dirty="0"/>
              <a:t> oluşturma, dal oluşturma, birleştirme, uzak depolarla etkileşim ve diğer Git işlemlerini gerçekleştirmek için kullanılır. Genellikle daha teknik bilgiye sahip kullanıcılar ve otomasyon için tercih edilir.</a:t>
            </a:r>
          </a:p>
        </p:txBody>
      </p:sp>
    </p:spTree>
    <p:extLst>
      <p:ext uri="{BB962C8B-B14F-4D97-AF65-F5344CB8AC3E}">
        <p14:creationId xmlns:p14="http://schemas.microsoft.com/office/powerpoint/2010/main" val="1318017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991AC4-394C-4B2E-906C-011547E3F6C1}"/>
              </a:ext>
            </a:extLst>
          </p:cNvPr>
          <p:cNvSpPr>
            <a:spLocks noGrp="1"/>
          </p:cNvSpPr>
          <p:nvPr>
            <p:ph type="title"/>
          </p:nvPr>
        </p:nvSpPr>
        <p:spPr>
          <a:xfrm>
            <a:off x="838199" y="0"/>
            <a:ext cx="10515600" cy="1325563"/>
          </a:xfrm>
        </p:spPr>
        <p:txBody>
          <a:bodyPr/>
          <a:lstStyle/>
          <a:p>
            <a:pPr algn="ctr"/>
            <a:r>
              <a:rPr lang="tr-TR" dirty="0" err="1"/>
              <a:t>Branch</a:t>
            </a:r>
            <a:r>
              <a:rPr lang="tr-TR" dirty="0"/>
              <a:t> </a:t>
            </a:r>
            <a:r>
              <a:rPr lang="tr-TR" dirty="0" err="1"/>
              <a:t>Frontend</a:t>
            </a:r>
            <a:r>
              <a:rPr lang="tr-TR" dirty="0"/>
              <a:t> ve </a:t>
            </a:r>
            <a:r>
              <a:rPr lang="tr-TR" dirty="0" err="1"/>
              <a:t>Merge</a:t>
            </a:r>
            <a:r>
              <a:rPr lang="tr-TR" dirty="0"/>
              <a:t> No-</a:t>
            </a:r>
            <a:r>
              <a:rPr lang="tr-TR" dirty="0" err="1"/>
              <a:t>fast</a:t>
            </a:r>
            <a:r>
              <a:rPr lang="tr-TR" dirty="0"/>
              <a:t>-</a:t>
            </a:r>
            <a:r>
              <a:rPr lang="tr-TR" dirty="0" err="1"/>
              <a:t>forward</a:t>
            </a:r>
            <a:endParaRPr lang="tr-TR" dirty="0"/>
          </a:p>
        </p:txBody>
      </p:sp>
      <p:pic>
        <p:nvPicPr>
          <p:cNvPr id="4" name="Resim 3">
            <a:extLst>
              <a:ext uri="{FF2B5EF4-FFF2-40B4-BE49-F238E27FC236}">
                <a16:creationId xmlns:a16="http://schemas.microsoft.com/office/drawing/2014/main" id="{2555CB83-3809-4043-8553-9CF5584F2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251" y="1325563"/>
            <a:ext cx="4261495" cy="5532436"/>
          </a:xfrm>
          <a:prstGeom prst="rect">
            <a:avLst/>
          </a:prstGeom>
        </p:spPr>
      </p:pic>
    </p:spTree>
    <p:extLst>
      <p:ext uri="{BB962C8B-B14F-4D97-AF65-F5344CB8AC3E}">
        <p14:creationId xmlns:p14="http://schemas.microsoft.com/office/powerpoint/2010/main" val="4078705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F9D46DD-72CD-4D29-8009-4D49436F40C8}"/>
              </a:ext>
            </a:extLst>
          </p:cNvPr>
          <p:cNvSpPr>
            <a:spLocks noGrp="1"/>
          </p:cNvSpPr>
          <p:nvPr>
            <p:ph type="title"/>
          </p:nvPr>
        </p:nvSpPr>
        <p:spPr/>
        <p:txBody>
          <a:bodyPr/>
          <a:lstStyle/>
          <a:p>
            <a:pPr algn="ctr"/>
            <a:r>
              <a:rPr lang="tr-TR" dirty="0"/>
              <a:t>Git </a:t>
            </a:r>
            <a:r>
              <a:rPr lang="tr-TR" dirty="0" err="1"/>
              <a:t>Stash</a:t>
            </a:r>
            <a:r>
              <a:rPr lang="tr-TR" dirty="0"/>
              <a:t> Nedir?</a:t>
            </a:r>
          </a:p>
        </p:txBody>
      </p:sp>
      <p:sp>
        <p:nvSpPr>
          <p:cNvPr id="4" name="İçerik Yer Tutucusu 3">
            <a:extLst>
              <a:ext uri="{FF2B5EF4-FFF2-40B4-BE49-F238E27FC236}">
                <a16:creationId xmlns:a16="http://schemas.microsoft.com/office/drawing/2014/main" id="{57C533AD-829A-4968-B6C8-622E07A0F5E1}"/>
              </a:ext>
            </a:extLst>
          </p:cNvPr>
          <p:cNvSpPr>
            <a:spLocks noGrp="1"/>
          </p:cNvSpPr>
          <p:nvPr>
            <p:ph idx="1"/>
          </p:nvPr>
        </p:nvSpPr>
        <p:spPr/>
        <p:txBody>
          <a:bodyPr>
            <a:normAutofit/>
          </a:bodyPr>
          <a:lstStyle/>
          <a:p>
            <a:r>
              <a:rPr lang="tr-TR" dirty="0"/>
              <a:t>Git </a:t>
            </a:r>
            <a:r>
              <a:rPr lang="tr-TR" dirty="0" err="1"/>
              <a:t>stash</a:t>
            </a:r>
            <a:r>
              <a:rPr lang="tr-TR" dirty="0"/>
              <a:t>, mevcut çalışma dizinindeki değişiklikleri geçici olarak saklamak için kullanılan bir mekanizmadır. Özellikle, üzerinde çalıştığınız bir dalda olmayan ve henüz </a:t>
            </a:r>
            <a:r>
              <a:rPr lang="tr-TR" dirty="0" err="1"/>
              <a:t>commit</a:t>
            </a:r>
            <a:r>
              <a:rPr lang="tr-TR" dirty="0"/>
              <a:t> etmek istemediğiniz değişiklikleri geçici olarak saklamak için kullanılır. Bu sayede, başka bir dalda çalışmak veya başka bir işle uğraşmak istediğinizde, mevcut değişikliklerinizi saklayabilir ve daha sonra geri alabilirsiniz.</a:t>
            </a:r>
          </a:p>
        </p:txBody>
      </p:sp>
    </p:spTree>
    <p:extLst>
      <p:ext uri="{BB962C8B-B14F-4D97-AF65-F5344CB8AC3E}">
        <p14:creationId xmlns:p14="http://schemas.microsoft.com/office/powerpoint/2010/main" val="3729148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6F7380-0078-4A28-A781-E99720F1ABA6}"/>
              </a:ext>
            </a:extLst>
          </p:cNvPr>
          <p:cNvSpPr>
            <a:spLocks noGrp="1"/>
          </p:cNvSpPr>
          <p:nvPr>
            <p:ph type="title"/>
          </p:nvPr>
        </p:nvSpPr>
        <p:spPr>
          <a:xfrm>
            <a:off x="838200" y="0"/>
            <a:ext cx="10515600" cy="779929"/>
          </a:xfrm>
        </p:spPr>
        <p:txBody>
          <a:bodyPr/>
          <a:lstStyle/>
          <a:p>
            <a:pPr algn="ctr"/>
            <a:r>
              <a:rPr lang="tr-TR" dirty="0"/>
              <a:t>Git </a:t>
            </a:r>
            <a:r>
              <a:rPr lang="tr-TR" dirty="0" err="1"/>
              <a:t>Stash</a:t>
            </a:r>
            <a:r>
              <a:rPr lang="tr-TR" dirty="0"/>
              <a:t> </a:t>
            </a:r>
            <a:r>
              <a:rPr lang="tr-TR" dirty="0" err="1"/>
              <a:t>Uyguluma</a:t>
            </a:r>
            <a:endParaRPr lang="tr-TR" dirty="0"/>
          </a:p>
        </p:txBody>
      </p:sp>
      <p:pic>
        <p:nvPicPr>
          <p:cNvPr id="4" name="Resim 3">
            <a:extLst>
              <a:ext uri="{FF2B5EF4-FFF2-40B4-BE49-F238E27FC236}">
                <a16:creationId xmlns:a16="http://schemas.microsoft.com/office/drawing/2014/main" id="{2C52B68B-3940-4A68-88D9-970EFF164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330" y="779928"/>
            <a:ext cx="4417340" cy="6078071"/>
          </a:xfrm>
          <a:prstGeom prst="rect">
            <a:avLst/>
          </a:prstGeom>
        </p:spPr>
      </p:pic>
    </p:spTree>
    <p:extLst>
      <p:ext uri="{BB962C8B-B14F-4D97-AF65-F5344CB8AC3E}">
        <p14:creationId xmlns:p14="http://schemas.microsoft.com/office/powerpoint/2010/main" val="3533179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81FDB4-97D3-4620-9D11-96095AF8FCC7}"/>
              </a:ext>
            </a:extLst>
          </p:cNvPr>
          <p:cNvSpPr>
            <a:spLocks noGrp="1"/>
          </p:cNvSpPr>
          <p:nvPr>
            <p:ph type="title"/>
          </p:nvPr>
        </p:nvSpPr>
        <p:spPr/>
        <p:txBody>
          <a:bodyPr/>
          <a:lstStyle/>
          <a:p>
            <a:pPr algn="ctr"/>
            <a:r>
              <a:rPr lang="tr-TR" dirty="0" err="1"/>
              <a:t>Alias</a:t>
            </a:r>
            <a:r>
              <a:rPr lang="tr-TR" dirty="0"/>
              <a:t> Kullanarak Kod Kısaltma</a:t>
            </a:r>
          </a:p>
        </p:txBody>
      </p:sp>
      <p:pic>
        <p:nvPicPr>
          <p:cNvPr id="5" name="Resim 4">
            <a:extLst>
              <a:ext uri="{FF2B5EF4-FFF2-40B4-BE49-F238E27FC236}">
                <a16:creationId xmlns:a16="http://schemas.microsoft.com/office/drawing/2014/main" id="{FF198650-F6E6-4E8A-87C0-CDDA8DBE4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788" y="2214283"/>
            <a:ext cx="5988423" cy="3361764"/>
          </a:xfrm>
          <a:prstGeom prst="rect">
            <a:avLst/>
          </a:prstGeom>
        </p:spPr>
      </p:pic>
    </p:spTree>
    <p:extLst>
      <p:ext uri="{BB962C8B-B14F-4D97-AF65-F5344CB8AC3E}">
        <p14:creationId xmlns:p14="http://schemas.microsoft.com/office/powerpoint/2010/main" val="57109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8ACEDE9-1BDA-42C9-9FBD-86A7C0356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720433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0465160-B5F3-4281-97B3-DD147D4BE45B}"/>
              </a:ext>
            </a:extLst>
          </p:cNvPr>
          <p:cNvSpPr>
            <a:spLocks noGrp="1"/>
          </p:cNvSpPr>
          <p:nvPr>
            <p:ph type="title"/>
          </p:nvPr>
        </p:nvSpPr>
        <p:spPr/>
        <p:txBody>
          <a:bodyPr/>
          <a:lstStyle/>
          <a:p>
            <a:pPr algn="ctr"/>
            <a:r>
              <a:rPr lang="tr-TR" dirty="0" err="1"/>
              <a:t>Rebesa</a:t>
            </a:r>
            <a:r>
              <a:rPr lang="tr-TR" dirty="0"/>
              <a:t> ile </a:t>
            </a:r>
            <a:r>
              <a:rPr lang="tr-TR" dirty="0" err="1"/>
              <a:t>Merge</a:t>
            </a:r>
            <a:r>
              <a:rPr lang="tr-TR" dirty="0"/>
              <a:t> Arasındaki Fark Nedir ?</a:t>
            </a:r>
          </a:p>
        </p:txBody>
      </p:sp>
      <p:sp>
        <p:nvSpPr>
          <p:cNvPr id="4" name="İçerik Yer Tutucusu 3">
            <a:extLst>
              <a:ext uri="{FF2B5EF4-FFF2-40B4-BE49-F238E27FC236}">
                <a16:creationId xmlns:a16="http://schemas.microsoft.com/office/drawing/2014/main" id="{E7678D7A-EFA7-4549-BDCB-F86ED47C1BE8}"/>
              </a:ext>
            </a:extLst>
          </p:cNvPr>
          <p:cNvSpPr>
            <a:spLocks noGrp="1"/>
          </p:cNvSpPr>
          <p:nvPr>
            <p:ph idx="1"/>
          </p:nvPr>
        </p:nvSpPr>
        <p:spPr/>
        <p:txBody>
          <a:bodyPr>
            <a:normAutofit fontScale="77500" lnSpcReduction="20000"/>
          </a:bodyPr>
          <a:lstStyle/>
          <a:p>
            <a:r>
              <a:rPr lang="tr-TR" dirty="0"/>
              <a:t>"</a:t>
            </a:r>
            <a:r>
              <a:rPr lang="tr-TR" dirty="0" err="1"/>
              <a:t>Rebase</a:t>
            </a:r>
            <a:r>
              <a:rPr lang="tr-TR" dirty="0"/>
              <a:t>" ve "</a:t>
            </a:r>
            <a:r>
              <a:rPr lang="tr-TR" dirty="0" err="1"/>
              <a:t>merge</a:t>
            </a:r>
            <a:r>
              <a:rPr lang="tr-TR" dirty="0"/>
              <a:t>" işlemleri, bir daldaki değişiklikleri başka bir dal ile birleştirmek için kullanılan Git yöntemleridir.</a:t>
            </a:r>
          </a:p>
          <a:p>
            <a:r>
              <a:rPr lang="tr-TR" dirty="0" err="1"/>
              <a:t>Merge</a:t>
            </a:r>
            <a:r>
              <a:rPr lang="tr-TR" dirty="0"/>
              <a:t> (Birleştirme): </a:t>
            </a:r>
            <a:r>
              <a:rPr lang="tr-TR" dirty="0" err="1"/>
              <a:t>Merge</a:t>
            </a:r>
            <a:r>
              <a:rPr lang="tr-TR" dirty="0"/>
              <a:t> işlemi, iki farklı dalda yapılan değişiklikleri birleştirir ve sonuç olarak yeni bir </a:t>
            </a:r>
            <a:r>
              <a:rPr lang="tr-TR" dirty="0" err="1"/>
              <a:t>commit</a:t>
            </a:r>
            <a:r>
              <a:rPr lang="tr-TR" dirty="0"/>
              <a:t> oluşturur. Bu işlem, genellikle lineer olmayan tarihçelerde kullanılır. </a:t>
            </a:r>
            <a:r>
              <a:rPr lang="tr-TR" dirty="0" err="1"/>
              <a:t>Merge</a:t>
            </a:r>
            <a:r>
              <a:rPr lang="tr-TR" dirty="0"/>
              <a:t> işlemi, mevcut dalınıza diğer bir dalı birleştirmek istediğinizde kullanışlıdır. Birleştirme sonucunda, her iki daldaki değişikliklerin geçmişi korunur.</a:t>
            </a:r>
          </a:p>
          <a:p>
            <a:endParaRPr lang="tr-TR" dirty="0"/>
          </a:p>
          <a:p>
            <a:r>
              <a:rPr lang="tr-TR" dirty="0" err="1"/>
              <a:t>Rebase</a:t>
            </a:r>
            <a:r>
              <a:rPr lang="tr-TR" dirty="0"/>
              <a:t> (Yeniden Temel Alma): </a:t>
            </a:r>
            <a:r>
              <a:rPr lang="tr-TR" dirty="0" err="1"/>
              <a:t>Rebase</a:t>
            </a:r>
            <a:r>
              <a:rPr lang="tr-TR" dirty="0"/>
              <a:t> işlemi, mevcut dalınızı hedef dala "tekrar temel alır" ve mevcut dalınızdaki değişiklikleri hedef dalın üzerine uygular. Sonuç olarak, tarihçe daha temiz ve düzenli olur çünkü değişiklikler düzgün bir şekilde sıralanır. </a:t>
            </a:r>
            <a:r>
              <a:rPr lang="tr-TR" dirty="0" err="1"/>
              <a:t>Rebase</a:t>
            </a:r>
            <a:r>
              <a:rPr lang="tr-TR" dirty="0"/>
              <a:t> işlemi, genellikle lineer tarihçe tutmaya ihtiyaç duyduğunuzda veya daha temiz bir tarihçe elde etmek istediğinizde tercih edilir.</a:t>
            </a:r>
          </a:p>
          <a:p>
            <a:endParaRPr lang="tr-TR" dirty="0"/>
          </a:p>
          <a:p>
            <a:r>
              <a:rPr lang="tr-TR" dirty="0"/>
              <a:t>Özetle, </a:t>
            </a:r>
            <a:r>
              <a:rPr lang="tr-TR" dirty="0" err="1"/>
              <a:t>merge</a:t>
            </a:r>
            <a:r>
              <a:rPr lang="tr-TR" dirty="0"/>
              <a:t> işlemi değişiklikleri birleştirirken, </a:t>
            </a:r>
            <a:r>
              <a:rPr lang="tr-TR" dirty="0" err="1"/>
              <a:t>rebase</a:t>
            </a:r>
            <a:r>
              <a:rPr lang="tr-TR" dirty="0"/>
              <a:t> işlemi mevcut dalınızı hedef dala tekrar temel alır ve değişiklikleri </a:t>
            </a:r>
            <a:r>
              <a:rPr lang="tr-TR"/>
              <a:t>uygular.</a:t>
            </a:r>
            <a:endParaRPr lang="tr-TR" dirty="0"/>
          </a:p>
        </p:txBody>
      </p:sp>
    </p:spTree>
    <p:extLst>
      <p:ext uri="{BB962C8B-B14F-4D97-AF65-F5344CB8AC3E}">
        <p14:creationId xmlns:p14="http://schemas.microsoft.com/office/powerpoint/2010/main" val="2984488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5B406B-7E16-4D6A-91C1-4BAD5C3233E6}"/>
              </a:ext>
            </a:extLst>
          </p:cNvPr>
          <p:cNvSpPr>
            <a:spLocks noGrp="1"/>
          </p:cNvSpPr>
          <p:nvPr>
            <p:ph type="title"/>
          </p:nvPr>
        </p:nvSpPr>
        <p:spPr/>
        <p:txBody>
          <a:bodyPr/>
          <a:lstStyle/>
          <a:p>
            <a:pPr algn="ctr"/>
            <a:r>
              <a:rPr lang="tr-TR" dirty="0"/>
              <a:t>Git </a:t>
            </a:r>
            <a:r>
              <a:rPr lang="tr-TR" dirty="0" err="1"/>
              <a:t>Conflict</a:t>
            </a:r>
            <a:r>
              <a:rPr lang="tr-TR" dirty="0"/>
              <a:t> Nedir ? </a:t>
            </a:r>
          </a:p>
        </p:txBody>
      </p:sp>
      <p:sp>
        <p:nvSpPr>
          <p:cNvPr id="3" name="İçerik Yer Tutucusu 2">
            <a:extLst>
              <a:ext uri="{FF2B5EF4-FFF2-40B4-BE49-F238E27FC236}">
                <a16:creationId xmlns:a16="http://schemas.microsoft.com/office/drawing/2014/main" id="{B857C0E8-9FD6-4B8C-BD0E-A7097C9A3282}"/>
              </a:ext>
            </a:extLst>
          </p:cNvPr>
          <p:cNvSpPr>
            <a:spLocks noGrp="1"/>
          </p:cNvSpPr>
          <p:nvPr>
            <p:ph idx="1"/>
          </p:nvPr>
        </p:nvSpPr>
        <p:spPr/>
        <p:txBody>
          <a:bodyPr>
            <a:normAutofit/>
          </a:bodyPr>
          <a:lstStyle/>
          <a:p>
            <a:r>
              <a:rPr lang="tr-TR" dirty="0"/>
              <a:t>Git </a:t>
            </a:r>
            <a:r>
              <a:rPr lang="tr-TR" dirty="0" err="1"/>
              <a:t>Conflict</a:t>
            </a:r>
            <a:r>
              <a:rPr lang="tr-TR" dirty="0"/>
              <a:t> (Çakışma): Git </a:t>
            </a:r>
            <a:r>
              <a:rPr lang="tr-TR" dirty="0" err="1"/>
              <a:t>conflict</a:t>
            </a:r>
            <a:r>
              <a:rPr lang="tr-TR" dirty="0"/>
              <a:t> veya çakışma, iki farklı kaynaktan gelen değişikliklerin uyumlu olmadığı durumlardır. Örneğin, aynı dosyanın aynı satırında farklı değişiklikler yapıldığında veya farklı daldan gelen değişiklikler çakıştığında bir </a:t>
            </a:r>
            <a:r>
              <a:rPr lang="tr-TR" dirty="0" err="1"/>
              <a:t>conflict</a:t>
            </a:r>
            <a:r>
              <a:rPr lang="tr-TR" dirty="0"/>
              <a:t> meydana gelir. Git, bu durumda otomatik birleştirme yapamaz ve kullanıcıdan bir karar almasını ister.</a:t>
            </a:r>
          </a:p>
        </p:txBody>
      </p:sp>
    </p:spTree>
    <p:extLst>
      <p:ext uri="{BB962C8B-B14F-4D97-AF65-F5344CB8AC3E}">
        <p14:creationId xmlns:p14="http://schemas.microsoft.com/office/powerpoint/2010/main" val="4185889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B36D95-672F-4EB1-AF14-63B0ADDFDEDC}"/>
              </a:ext>
            </a:extLst>
          </p:cNvPr>
          <p:cNvSpPr>
            <a:spLocks noGrp="1"/>
          </p:cNvSpPr>
          <p:nvPr>
            <p:ph type="title"/>
          </p:nvPr>
        </p:nvSpPr>
        <p:spPr/>
        <p:txBody>
          <a:bodyPr/>
          <a:lstStyle/>
          <a:p>
            <a:pPr algn="ctr"/>
            <a:r>
              <a:rPr lang="tr-TR" dirty="0"/>
              <a:t>Bir </a:t>
            </a:r>
            <a:r>
              <a:rPr lang="tr-TR" dirty="0" err="1"/>
              <a:t>Conflict</a:t>
            </a:r>
            <a:r>
              <a:rPr lang="tr-TR" dirty="0"/>
              <a:t> Yediğimizde Ne Yapmamız Gerekiyor ?</a:t>
            </a:r>
          </a:p>
        </p:txBody>
      </p:sp>
      <p:sp>
        <p:nvSpPr>
          <p:cNvPr id="3" name="İçerik Yer Tutucusu 2">
            <a:extLst>
              <a:ext uri="{FF2B5EF4-FFF2-40B4-BE49-F238E27FC236}">
                <a16:creationId xmlns:a16="http://schemas.microsoft.com/office/drawing/2014/main" id="{1FF4C61B-1596-4B4D-904A-46C4E6037458}"/>
              </a:ext>
            </a:extLst>
          </p:cNvPr>
          <p:cNvSpPr>
            <a:spLocks noGrp="1"/>
          </p:cNvSpPr>
          <p:nvPr>
            <p:ph idx="1"/>
          </p:nvPr>
        </p:nvSpPr>
        <p:spPr/>
        <p:txBody>
          <a:bodyPr>
            <a:normAutofit/>
          </a:bodyPr>
          <a:lstStyle/>
          <a:p>
            <a:pPr marL="514350" indent="-514350">
              <a:buFont typeface="+mj-lt"/>
              <a:buAutoNum type="arabicPeriod"/>
            </a:pPr>
            <a:r>
              <a:rPr lang="tr-TR" dirty="0"/>
              <a:t>İlk adım, </a:t>
            </a:r>
            <a:r>
              <a:rPr lang="tr-TR" dirty="0" err="1"/>
              <a:t>conflict'i</a:t>
            </a:r>
            <a:r>
              <a:rPr lang="tr-TR" dirty="0"/>
              <a:t> tespit etmektir. Git size </a:t>
            </a:r>
            <a:r>
              <a:rPr lang="tr-TR" dirty="0" err="1"/>
              <a:t>conflict</a:t>
            </a:r>
            <a:r>
              <a:rPr lang="tr-TR" dirty="0"/>
              <a:t> olduğunu belirten bir uyarı verecektir.</a:t>
            </a:r>
          </a:p>
          <a:p>
            <a:pPr marL="514350" indent="-514350">
              <a:buFont typeface="+mj-lt"/>
              <a:buAutoNum type="arabicPeriod"/>
            </a:pPr>
            <a:r>
              <a:rPr lang="tr-TR" dirty="0" err="1"/>
              <a:t>Conflict</a:t>
            </a:r>
            <a:r>
              <a:rPr lang="tr-TR" dirty="0"/>
              <a:t> durumunda, öncelikle çakışan dosyaları elle düzeltmeniz gerekecektir. Bu, çakışan dosyaları açarak, </a:t>
            </a:r>
            <a:r>
              <a:rPr lang="tr-TR" dirty="0" err="1"/>
              <a:t>conflict'in</a:t>
            </a:r>
            <a:r>
              <a:rPr lang="tr-TR" dirty="0"/>
              <a:t> olduğu satırları düzenlemeniz veya çözmeniz anlamına gelir.</a:t>
            </a:r>
          </a:p>
          <a:p>
            <a:pPr marL="514350" indent="-514350">
              <a:buFont typeface="+mj-lt"/>
              <a:buAutoNum type="arabicPeriod"/>
            </a:pPr>
            <a:r>
              <a:rPr lang="tr-TR" dirty="0"/>
              <a:t>Daha sonra, </a:t>
            </a:r>
            <a:r>
              <a:rPr lang="tr-TR" dirty="0" err="1"/>
              <a:t>conflict'i</a:t>
            </a:r>
            <a:r>
              <a:rPr lang="tr-TR" dirty="0"/>
              <a:t> çözdüğünüz dosyaları işaretleyip, "git </a:t>
            </a:r>
            <a:r>
              <a:rPr lang="tr-TR" dirty="0" err="1"/>
              <a:t>add</a:t>
            </a:r>
            <a:r>
              <a:rPr lang="tr-TR" dirty="0"/>
              <a:t>" komutunu kullanarak </a:t>
            </a:r>
            <a:r>
              <a:rPr lang="tr-TR" dirty="0" err="1"/>
              <a:t>staged</a:t>
            </a:r>
            <a:r>
              <a:rPr lang="tr-TR" dirty="0"/>
              <a:t> </a:t>
            </a:r>
            <a:r>
              <a:rPr lang="tr-TR" dirty="0" err="1"/>
              <a:t>area'ya</a:t>
            </a:r>
            <a:r>
              <a:rPr lang="tr-TR" dirty="0"/>
              <a:t> eklemeniz gerekir.</a:t>
            </a:r>
          </a:p>
          <a:p>
            <a:pPr marL="514350" indent="-514350">
              <a:buFont typeface="+mj-lt"/>
              <a:buAutoNum type="arabicPeriod"/>
            </a:pPr>
            <a:r>
              <a:rPr lang="tr-TR" dirty="0"/>
              <a:t>Son adımda, "git </a:t>
            </a:r>
            <a:r>
              <a:rPr lang="tr-TR" dirty="0" err="1"/>
              <a:t>commit</a:t>
            </a:r>
            <a:r>
              <a:rPr lang="tr-TR" dirty="0"/>
              <a:t>" komutunu kullanarak </a:t>
            </a:r>
            <a:r>
              <a:rPr lang="tr-TR" dirty="0" err="1"/>
              <a:t>conflict'i</a:t>
            </a:r>
            <a:r>
              <a:rPr lang="tr-TR" dirty="0"/>
              <a:t> çözmüş ve düzeltmiş olduğunuz dosyaları </a:t>
            </a:r>
            <a:r>
              <a:rPr lang="tr-TR" dirty="0" err="1"/>
              <a:t>commit</a:t>
            </a:r>
            <a:r>
              <a:rPr lang="tr-TR" dirty="0"/>
              <a:t> etmelisiniz.</a:t>
            </a:r>
          </a:p>
        </p:txBody>
      </p:sp>
    </p:spTree>
    <p:extLst>
      <p:ext uri="{BB962C8B-B14F-4D97-AF65-F5344CB8AC3E}">
        <p14:creationId xmlns:p14="http://schemas.microsoft.com/office/powerpoint/2010/main" val="3939430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E0225D-FF54-4C4F-B9AF-AC2D3F1C07FD}"/>
              </a:ext>
            </a:extLst>
          </p:cNvPr>
          <p:cNvSpPr>
            <a:spLocks noGrp="1"/>
          </p:cNvSpPr>
          <p:nvPr>
            <p:ph type="title"/>
          </p:nvPr>
        </p:nvSpPr>
        <p:spPr/>
        <p:txBody>
          <a:bodyPr/>
          <a:lstStyle/>
          <a:p>
            <a:pPr algn="ctr"/>
            <a:r>
              <a:rPr lang="tr-TR" dirty="0"/>
              <a:t>Git </a:t>
            </a:r>
            <a:r>
              <a:rPr lang="tr-TR" dirty="0" err="1"/>
              <a:t>Ignore</a:t>
            </a:r>
            <a:r>
              <a:rPr lang="tr-TR" dirty="0"/>
              <a:t> Nedir?</a:t>
            </a:r>
          </a:p>
        </p:txBody>
      </p:sp>
      <p:sp>
        <p:nvSpPr>
          <p:cNvPr id="3" name="İçerik Yer Tutucusu 2">
            <a:extLst>
              <a:ext uri="{FF2B5EF4-FFF2-40B4-BE49-F238E27FC236}">
                <a16:creationId xmlns:a16="http://schemas.microsoft.com/office/drawing/2014/main" id="{F9143187-240B-4504-82C6-22E6148F537D}"/>
              </a:ext>
            </a:extLst>
          </p:cNvPr>
          <p:cNvSpPr>
            <a:spLocks noGrp="1"/>
          </p:cNvSpPr>
          <p:nvPr>
            <p:ph idx="1"/>
          </p:nvPr>
        </p:nvSpPr>
        <p:spPr/>
        <p:txBody>
          <a:bodyPr>
            <a:normAutofit fontScale="92500" lnSpcReduction="10000"/>
          </a:bodyPr>
          <a:lstStyle/>
          <a:p>
            <a:r>
              <a:rPr lang="tr-TR" dirty="0"/>
              <a:t>Git </a:t>
            </a:r>
            <a:r>
              <a:rPr lang="tr-TR" dirty="0" err="1"/>
              <a:t>Ignore</a:t>
            </a:r>
            <a:r>
              <a:rPr lang="tr-TR" dirty="0"/>
              <a:t>, </a:t>
            </a:r>
            <a:r>
              <a:rPr lang="tr-TR" dirty="0" err="1"/>
              <a:t>Git'in</a:t>
            </a:r>
            <a:r>
              <a:rPr lang="tr-TR" dirty="0"/>
              <a:t> belirli dosyaları veya dizinleri izlemesini önlemek için kullanılan bir mekanizmadır. Özellikle, proje dosyalarının içinde yer almasını istemediğiniz geçici dosyalar, derleme sonuçları, geçici dizinler veya hassas bilgiler varsa, bu dosyaları Git </a:t>
            </a:r>
            <a:r>
              <a:rPr lang="tr-TR" dirty="0" err="1"/>
              <a:t>Ignore</a:t>
            </a:r>
            <a:r>
              <a:rPr lang="tr-TR" dirty="0"/>
              <a:t> dosyasına ekleyebilirsiniz. Bu sayede, bu dosyaların veya dizinlerin değişikliklerini takip etmezsiniz ve Git tarafından görmezden gelinirler.</a:t>
            </a:r>
          </a:p>
          <a:p>
            <a:endParaRPr lang="tr-TR" dirty="0"/>
          </a:p>
          <a:p>
            <a:r>
              <a:rPr lang="tr-TR" dirty="0"/>
              <a:t>Git </a:t>
            </a:r>
            <a:r>
              <a:rPr lang="tr-TR" dirty="0" err="1"/>
              <a:t>Ignore</a:t>
            </a:r>
            <a:r>
              <a:rPr lang="tr-TR" dirty="0"/>
              <a:t> dosyası, </a:t>
            </a:r>
            <a:r>
              <a:rPr lang="tr-TR" dirty="0" err="1"/>
              <a:t>Git'in</a:t>
            </a:r>
            <a:r>
              <a:rPr lang="tr-TR" dirty="0"/>
              <a:t> belirli dosyaları veya dizinleri takip etmesini engellemek için kullanılır. Bu dosyalar genellikle proje dosyalarının içinde yer almasını istemediğiniz geçici veya üretilmiş dosyalar, kullanıcı özel ayar dosyaları veya hassas bilgiler gibi dosyalardır. Bu dosyaları Git </a:t>
            </a:r>
            <a:r>
              <a:rPr lang="tr-TR" dirty="0" err="1"/>
              <a:t>Ignore</a:t>
            </a:r>
            <a:r>
              <a:rPr lang="tr-TR" dirty="0"/>
              <a:t> dosyasına ekleyerek, projenin temiz ve düzenli kalmasını sağlayabilirsiniz.</a:t>
            </a:r>
          </a:p>
        </p:txBody>
      </p:sp>
    </p:spTree>
    <p:extLst>
      <p:ext uri="{BB962C8B-B14F-4D97-AF65-F5344CB8AC3E}">
        <p14:creationId xmlns:p14="http://schemas.microsoft.com/office/powerpoint/2010/main" val="347427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DBCE22A-24A0-468B-AB8C-E27BD3D10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87248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6E5D8CA-FE3C-40F2-88C3-C21C58813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4837"/>
            <a:ext cx="9144000" cy="5648325"/>
          </a:xfrm>
          <a:prstGeom prst="rect">
            <a:avLst/>
          </a:prstGeom>
        </p:spPr>
      </p:pic>
    </p:spTree>
    <p:extLst>
      <p:ext uri="{BB962C8B-B14F-4D97-AF65-F5344CB8AC3E}">
        <p14:creationId xmlns:p14="http://schemas.microsoft.com/office/powerpoint/2010/main" val="3839262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AAFEE0A-C022-4DCD-B490-92522845E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600075"/>
            <a:ext cx="9153525" cy="5657850"/>
          </a:xfrm>
          <a:prstGeom prst="rect">
            <a:avLst/>
          </a:prstGeom>
        </p:spPr>
      </p:pic>
    </p:spTree>
    <p:extLst>
      <p:ext uri="{BB962C8B-B14F-4D97-AF65-F5344CB8AC3E}">
        <p14:creationId xmlns:p14="http://schemas.microsoft.com/office/powerpoint/2010/main" val="3430797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019511D-DE1C-4DC1-88F4-9ADF43BEB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00075"/>
            <a:ext cx="9144000" cy="5657850"/>
          </a:xfrm>
          <a:prstGeom prst="rect">
            <a:avLst/>
          </a:prstGeom>
        </p:spPr>
      </p:pic>
    </p:spTree>
    <p:extLst>
      <p:ext uri="{BB962C8B-B14F-4D97-AF65-F5344CB8AC3E}">
        <p14:creationId xmlns:p14="http://schemas.microsoft.com/office/powerpoint/2010/main" val="292612171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985</Words>
  <Application>Microsoft Office PowerPoint</Application>
  <PresentationFormat>Geniş ekran</PresentationFormat>
  <Paragraphs>57</Paragraphs>
  <Slides>53</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53</vt:i4>
      </vt:variant>
    </vt:vector>
  </HeadingPairs>
  <TitlesOfParts>
    <vt:vector size="57" baseType="lpstr">
      <vt:lpstr>Arial</vt:lpstr>
      <vt:lpstr>Calibri</vt:lpstr>
      <vt:lpstr>Calibri Light</vt:lpstr>
      <vt:lpstr>Office Teması</vt:lpstr>
      <vt:lpstr>Linux Ubuntu Kurulumu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GitHub Repository</vt:lpstr>
      <vt:lpstr>PowerPoint Sunusu</vt:lpstr>
      <vt:lpstr>Git nedir?</vt:lpstr>
      <vt:lpstr>VCS açılımı nedir?</vt:lpstr>
      <vt:lpstr>İyi Bir Commit Özellikleri Nelerdir?</vt:lpstr>
      <vt:lpstr>PowerPoint Sunusu</vt:lpstr>
      <vt:lpstr>PowerPoint Sunusu</vt:lpstr>
      <vt:lpstr>Staged Area (Hazır Alan) </vt:lpstr>
      <vt:lpstr>Unstaged Area (Hazırlanmamış Alan)</vt:lpstr>
      <vt:lpstr>Github Repository İlk Commit</vt:lpstr>
      <vt:lpstr>Local Clone Alma</vt:lpstr>
      <vt:lpstr>Commit İçeriği Değiştirme</vt:lpstr>
      <vt:lpstr>«git log» Komutu</vt:lpstr>
      <vt:lpstr>«git status» Komutu</vt:lpstr>
      <vt:lpstr>Branch Backend ve Merge Fast-forward</vt:lpstr>
      <vt:lpstr>Git GUI Nedir?</vt:lpstr>
      <vt:lpstr>Git CLI Nedir?</vt:lpstr>
      <vt:lpstr>Branch Frontend ve Merge No-fast-forward</vt:lpstr>
      <vt:lpstr>Git Stash Nedir?</vt:lpstr>
      <vt:lpstr>Git Stash Uyguluma</vt:lpstr>
      <vt:lpstr>Alias Kullanarak Kod Kısaltma</vt:lpstr>
      <vt:lpstr>Rebesa ile Merge Arasındaki Fark Nedir ?</vt:lpstr>
      <vt:lpstr>Git Conflict Nedir ? </vt:lpstr>
      <vt:lpstr>Bir Conflict Yediğimizde Ne Yapmamız Gerekiyor ?</vt:lpstr>
      <vt:lpstr>Git Ignore Nedir?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Ubuntu Kurulumu</dc:title>
  <dc:creator>tugay ayar</dc:creator>
  <cp:lastModifiedBy>tugay ayar</cp:lastModifiedBy>
  <cp:revision>25</cp:revision>
  <dcterms:created xsi:type="dcterms:W3CDTF">2024-03-10T18:50:05Z</dcterms:created>
  <dcterms:modified xsi:type="dcterms:W3CDTF">2024-03-13T12:23:47Z</dcterms:modified>
</cp:coreProperties>
</file>